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0"/>
  </p:handoutMasterIdLst>
  <p:sldIdLst>
    <p:sldId id="261" r:id="rId2"/>
    <p:sldId id="262" r:id="rId3"/>
    <p:sldId id="263" r:id="rId4"/>
    <p:sldId id="257" r:id="rId5"/>
    <p:sldId id="258" r:id="rId6"/>
    <p:sldId id="256" r:id="rId7"/>
    <p:sldId id="259" r:id="rId8"/>
    <p:sldId id="260" r:id="rId9"/>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znajder Edyta" initials="SE" lastIdx="7" clrIdx="0">
    <p:extLst>
      <p:ext uri="{19B8F6BF-5375-455C-9EA6-DF929625EA0E}">
        <p15:presenceInfo xmlns:p15="http://schemas.microsoft.com/office/powerpoint/2012/main" userId="Sznajder Edyta" providerId="None"/>
      </p:ext>
    </p:extLst>
  </p:cmAuthor>
  <p:cmAuthor id="2" name="Rochowicz Katarzyna" initials="RK" lastIdx="5" clrIdx="1">
    <p:extLst>
      <p:ext uri="{19B8F6BF-5375-455C-9EA6-DF929625EA0E}">
        <p15:presenceInfo xmlns:p15="http://schemas.microsoft.com/office/powerpoint/2012/main" userId="S-1-5-21-399909704-3026187594-3037060977-129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6769"/>
    <a:srgbClr val="E47A0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37" d="100"/>
          <a:sy n="37" d="100"/>
        </p:scale>
        <p:origin x="2220" y="48"/>
      </p:cViewPr>
      <p:guideLst/>
    </p:cSldViewPr>
  </p:slideViewPr>
  <p:notesTextViewPr>
    <p:cViewPr>
      <p:scale>
        <a:sx n="1" d="1"/>
        <a:sy n="1" d="1"/>
      </p:scale>
      <p:origin x="0" y="0"/>
    </p:cViewPr>
  </p:notesTextViewPr>
  <p:notesViewPr>
    <p:cSldViewPr snapToGrid="0">
      <p:cViewPr varScale="1">
        <p:scale>
          <a:sx n="87" d="100"/>
          <a:sy n="87" d="100"/>
        </p:scale>
        <p:origin x="27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560A60-56C9-4CA4-BFBE-2356AEDCA42A}"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pl-PL"/>
        </a:p>
      </dgm:t>
    </dgm:pt>
    <dgm:pt modelId="{CF06F175-3EAD-437D-AADE-20622951EB45}">
      <dgm:prSet phldrT="[Tekst]"/>
      <dgm:spPr>
        <a:solidFill>
          <a:srgbClr val="E47A05"/>
        </a:solidFill>
      </dgm:spPr>
      <dgm:t>
        <a:bodyPr/>
        <a:lstStyle/>
        <a:p>
          <a:r>
            <a:rPr lang="pl-PL" dirty="0"/>
            <a:t>Wykonać autodiagnozę</a:t>
          </a:r>
        </a:p>
      </dgm:t>
    </dgm:pt>
    <dgm:pt modelId="{88843A37-ABAA-49E5-A200-2AA1FB9358EF}" type="parTrans" cxnId="{AFD5ADBA-5690-4C42-9552-9A824CCB1CDC}">
      <dgm:prSet/>
      <dgm:spPr/>
      <dgm:t>
        <a:bodyPr/>
        <a:lstStyle/>
        <a:p>
          <a:endParaRPr lang="pl-PL"/>
        </a:p>
      </dgm:t>
    </dgm:pt>
    <dgm:pt modelId="{125CA01F-693F-4583-90FA-E459E5BC1FC5}" type="sibTrans" cxnId="{AFD5ADBA-5690-4C42-9552-9A824CCB1CDC}">
      <dgm:prSet/>
      <dgm:spPr>
        <a:solidFill>
          <a:srgbClr val="E47A05">
            <a:alpha val="40000"/>
          </a:srgbClr>
        </a:solidFill>
      </dgm:spPr>
      <dgm:t>
        <a:bodyPr/>
        <a:lstStyle/>
        <a:p>
          <a:endParaRPr lang="pl-PL"/>
        </a:p>
      </dgm:t>
    </dgm:pt>
    <dgm:pt modelId="{C4A9C137-23AD-4788-92D2-AC0331C35A57}">
      <dgm:prSet phldrT="[Tekst]"/>
      <dgm:spPr>
        <a:solidFill>
          <a:srgbClr val="E47A05"/>
        </a:solidFill>
      </dgm:spPr>
      <dgm:t>
        <a:bodyPr/>
        <a:lstStyle/>
        <a:p>
          <a:r>
            <a:rPr lang="pl-PL" dirty="0"/>
            <a:t>Przejść kwalifikację do projektu</a:t>
          </a:r>
        </a:p>
      </dgm:t>
    </dgm:pt>
    <dgm:pt modelId="{E9D73312-A174-4CAC-8188-CC8E1A2700E5}" type="parTrans" cxnId="{EAFF7252-329F-4461-8BD2-A56BE39EA605}">
      <dgm:prSet/>
      <dgm:spPr/>
      <dgm:t>
        <a:bodyPr/>
        <a:lstStyle/>
        <a:p>
          <a:endParaRPr lang="pl-PL"/>
        </a:p>
      </dgm:t>
    </dgm:pt>
    <dgm:pt modelId="{C1907FB5-E7AB-4D98-B8DB-B0AA3B82CBE6}" type="sibTrans" cxnId="{EAFF7252-329F-4461-8BD2-A56BE39EA605}">
      <dgm:prSet/>
      <dgm:spPr>
        <a:solidFill>
          <a:srgbClr val="E47A05">
            <a:alpha val="40000"/>
          </a:srgbClr>
        </a:solidFill>
      </dgm:spPr>
      <dgm:t>
        <a:bodyPr/>
        <a:lstStyle/>
        <a:p>
          <a:endParaRPr lang="pl-PL"/>
        </a:p>
      </dgm:t>
    </dgm:pt>
    <dgm:pt modelId="{738CD433-24E1-43BB-91F6-0AC77848F4B4}">
      <dgm:prSet phldrT="[Tekst]"/>
      <dgm:spPr>
        <a:solidFill>
          <a:srgbClr val="E47A05"/>
        </a:solidFill>
      </dgm:spPr>
      <dgm:t>
        <a:bodyPr/>
        <a:lstStyle/>
        <a:p>
          <a:r>
            <a:rPr lang="pl-PL" dirty="0"/>
            <a:t>Poddać się szczegółowej diagnozie</a:t>
          </a:r>
        </a:p>
      </dgm:t>
    </dgm:pt>
    <dgm:pt modelId="{F4A8879C-9206-4BE2-9D91-EB38B9E5F59B}" type="parTrans" cxnId="{B188E8A1-5157-48F3-918D-36562002AAAF}">
      <dgm:prSet/>
      <dgm:spPr/>
      <dgm:t>
        <a:bodyPr/>
        <a:lstStyle/>
        <a:p>
          <a:endParaRPr lang="pl-PL"/>
        </a:p>
      </dgm:t>
    </dgm:pt>
    <dgm:pt modelId="{46606507-B24B-4F98-84F8-DECF9D9877FA}" type="sibTrans" cxnId="{B188E8A1-5157-48F3-918D-36562002AAAF}">
      <dgm:prSet/>
      <dgm:spPr>
        <a:solidFill>
          <a:srgbClr val="E47A05">
            <a:alpha val="40000"/>
          </a:srgbClr>
        </a:solidFill>
      </dgm:spPr>
      <dgm:t>
        <a:bodyPr/>
        <a:lstStyle/>
        <a:p>
          <a:endParaRPr lang="pl-PL"/>
        </a:p>
      </dgm:t>
    </dgm:pt>
    <dgm:pt modelId="{A27C032E-D657-4718-97EC-E1AD19C4FB23}">
      <dgm:prSet/>
      <dgm:spPr>
        <a:solidFill>
          <a:srgbClr val="E47A05"/>
        </a:solidFill>
      </dgm:spPr>
      <dgm:t>
        <a:bodyPr/>
        <a:lstStyle/>
        <a:p>
          <a:r>
            <a:rPr lang="pl-PL" dirty="0"/>
            <a:t>Wybrać i zrealizować usługi rozwojowe</a:t>
          </a:r>
        </a:p>
      </dgm:t>
    </dgm:pt>
    <dgm:pt modelId="{10882084-C276-4A1A-B0C2-E7A7CED419BE}" type="parTrans" cxnId="{B47CB9CB-A1F1-4066-8873-5651B9324422}">
      <dgm:prSet/>
      <dgm:spPr/>
      <dgm:t>
        <a:bodyPr/>
        <a:lstStyle/>
        <a:p>
          <a:endParaRPr lang="pl-PL"/>
        </a:p>
      </dgm:t>
    </dgm:pt>
    <dgm:pt modelId="{C9640DE4-D498-4D77-9CE9-B5A465514688}" type="sibTrans" cxnId="{B47CB9CB-A1F1-4066-8873-5651B9324422}">
      <dgm:prSet/>
      <dgm:spPr/>
      <dgm:t>
        <a:bodyPr/>
        <a:lstStyle/>
        <a:p>
          <a:endParaRPr lang="pl-PL"/>
        </a:p>
      </dgm:t>
    </dgm:pt>
    <dgm:pt modelId="{31A70AAA-A96A-4B4C-88DF-199AB4E068E5}" type="pres">
      <dgm:prSet presAssocID="{51560A60-56C9-4CA4-BFBE-2356AEDCA42A}" presName="Name0" presStyleCnt="0">
        <dgm:presLayoutVars>
          <dgm:dir/>
          <dgm:resizeHandles val="exact"/>
        </dgm:presLayoutVars>
      </dgm:prSet>
      <dgm:spPr/>
    </dgm:pt>
    <dgm:pt modelId="{DD8BCA11-A93D-4DCC-9EDB-52635E4EBE7A}" type="pres">
      <dgm:prSet presAssocID="{CF06F175-3EAD-437D-AADE-20622951EB45}" presName="node" presStyleLbl="node1" presStyleIdx="0" presStyleCnt="4" custLinFactNeighborX="15626" custLinFactNeighborY="-1111">
        <dgm:presLayoutVars>
          <dgm:bulletEnabled val="1"/>
        </dgm:presLayoutVars>
      </dgm:prSet>
      <dgm:spPr/>
    </dgm:pt>
    <dgm:pt modelId="{F7C5E08F-9A1B-48A3-BA2D-5C3137445A73}" type="pres">
      <dgm:prSet presAssocID="{125CA01F-693F-4583-90FA-E459E5BC1FC5}" presName="sibTrans" presStyleLbl="sibTrans2D1" presStyleIdx="0" presStyleCnt="3"/>
      <dgm:spPr/>
    </dgm:pt>
    <dgm:pt modelId="{4D547283-EE9C-4A69-882E-FCA35E54D825}" type="pres">
      <dgm:prSet presAssocID="{125CA01F-693F-4583-90FA-E459E5BC1FC5}" presName="connectorText" presStyleLbl="sibTrans2D1" presStyleIdx="0" presStyleCnt="3"/>
      <dgm:spPr/>
    </dgm:pt>
    <dgm:pt modelId="{2C00F048-1BD7-493F-A519-18A46275C250}" type="pres">
      <dgm:prSet presAssocID="{C4A9C137-23AD-4788-92D2-AC0331C35A57}" presName="node" presStyleLbl="node1" presStyleIdx="1" presStyleCnt="4" custLinFactNeighborX="18152" custLinFactNeighborY="0">
        <dgm:presLayoutVars>
          <dgm:bulletEnabled val="1"/>
        </dgm:presLayoutVars>
      </dgm:prSet>
      <dgm:spPr/>
    </dgm:pt>
    <dgm:pt modelId="{FA45F9DE-6A48-4235-972E-ABF256522C21}" type="pres">
      <dgm:prSet presAssocID="{C1907FB5-E7AB-4D98-B8DB-B0AA3B82CBE6}" presName="sibTrans" presStyleLbl="sibTrans2D1" presStyleIdx="1" presStyleCnt="3"/>
      <dgm:spPr/>
    </dgm:pt>
    <dgm:pt modelId="{71D046FA-D60D-443B-A246-71E1794F1059}" type="pres">
      <dgm:prSet presAssocID="{C1907FB5-E7AB-4D98-B8DB-B0AA3B82CBE6}" presName="connectorText" presStyleLbl="sibTrans2D1" presStyleIdx="1" presStyleCnt="3"/>
      <dgm:spPr/>
    </dgm:pt>
    <dgm:pt modelId="{85D622FC-2704-4BC8-8004-06A87277F621}" type="pres">
      <dgm:prSet presAssocID="{738CD433-24E1-43BB-91F6-0AC77848F4B4}" presName="node" presStyleLbl="node1" presStyleIdx="2" presStyleCnt="4" custLinFactNeighborX="32765" custLinFactNeighborY="-833">
        <dgm:presLayoutVars>
          <dgm:bulletEnabled val="1"/>
        </dgm:presLayoutVars>
      </dgm:prSet>
      <dgm:spPr/>
    </dgm:pt>
    <dgm:pt modelId="{33450D27-C881-4F36-AD95-87F0601B055D}" type="pres">
      <dgm:prSet presAssocID="{46606507-B24B-4F98-84F8-DECF9D9877FA}" presName="sibTrans" presStyleLbl="sibTrans2D1" presStyleIdx="2" presStyleCnt="3"/>
      <dgm:spPr/>
    </dgm:pt>
    <dgm:pt modelId="{03DF8E3B-B3AC-4EA7-ADE1-31D7D321D956}" type="pres">
      <dgm:prSet presAssocID="{46606507-B24B-4F98-84F8-DECF9D9877FA}" presName="connectorText" presStyleLbl="sibTrans2D1" presStyleIdx="2" presStyleCnt="3"/>
      <dgm:spPr/>
    </dgm:pt>
    <dgm:pt modelId="{1034F5C8-3E45-4D75-B94C-CA1FC835AA8D}" type="pres">
      <dgm:prSet presAssocID="{A27C032E-D657-4718-97EC-E1AD19C4FB23}" presName="node" presStyleLbl="node1" presStyleIdx="3" presStyleCnt="4">
        <dgm:presLayoutVars>
          <dgm:bulletEnabled val="1"/>
        </dgm:presLayoutVars>
      </dgm:prSet>
      <dgm:spPr/>
    </dgm:pt>
  </dgm:ptLst>
  <dgm:cxnLst>
    <dgm:cxn modelId="{E2E29D44-EC54-45EC-BE05-980BD10BBC93}" type="presOf" srcId="{46606507-B24B-4F98-84F8-DECF9D9877FA}" destId="{33450D27-C881-4F36-AD95-87F0601B055D}" srcOrd="0" destOrd="0" presId="urn:microsoft.com/office/officeart/2005/8/layout/process1"/>
    <dgm:cxn modelId="{EAFF7252-329F-4461-8BD2-A56BE39EA605}" srcId="{51560A60-56C9-4CA4-BFBE-2356AEDCA42A}" destId="{C4A9C137-23AD-4788-92D2-AC0331C35A57}" srcOrd="1" destOrd="0" parTransId="{E9D73312-A174-4CAC-8188-CC8E1A2700E5}" sibTransId="{C1907FB5-E7AB-4D98-B8DB-B0AA3B82CBE6}"/>
    <dgm:cxn modelId="{3B830788-7128-40ED-969A-3536937BF7ED}" type="presOf" srcId="{CF06F175-3EAD-437D-AADE-20622951EB45}" destId="{DD8BCA11-A93D-4DCC-9EDB-52635E4EBE7A}" srcOrd="0" destOrd="0" presId="urn:microsoft.com/office/officeart/2005/8/layout/process1"/>
    <dgm:cxn modelId="{BE06D48B-824D-4D34-9015-42D4D49CBA1B}" type="presOf" srcId="{A27C032E-D657-4718-97EC-E1AD19C4FB23}" destId="{1034F5C8-3E45-4D75-B94C-CA1FC835AA8D}" srcOrd="0" destOrd="0" presId="urn:microsoft.com/office/officeart/2005/8/layout/process1"/>
    <dgm:cxn modelId="{FD21378F-9C38-40C2-9657-0A31CC52BDFE}" type="presOf" srcId="{46606507-B24B-4F98-84F8-DECF9D9877FA}" destId="{03DF8E3B-B3AC-4EA7-ADE1-31D7D321D956}" srcOrd="1" destOrd="0" presId="urn:microsoft.com/office/officeart/2005/8/layout/process1"/>
    <dgm:cxn modelId="{B1933AA0-DF76-488B-9C6F-39EFB0376FE7}" type="presOf" srcId="{125CA01F-693F-4583-90FA-E459E5BC1FC5}" destId="{4D547283-EE9C-4A69-882E-FCA35E54D825}" srcOrd="1" destOrd="0" presId="urn:microsoft.com/office/officeart/2005/8/layout/process1"/>
    <dgm:cxn modelId="{B188E8A1-5157-48F3-918D-36562002AAAF}" srcId="{51560A60-56C9-4CA4-BFBE-2356AEDCA42A}" destId="{738CD433-24E1-43BB-91F6-0AC77848F4B4}" srcOrd="2" destOrd="0" parTransId="{F4A8879C-9206-4BE2-9D91-EB38B9E5F59B}" sibTransId="{46606507-B24B-4F98-84F8-DECF9D9877FA}"/>
    <dgm:cxn modelId="{BFEE46B2-0940-4F9F-9282-BFB3C8672193}" type="presOf" srcId="{C1907FB5-E7AB-4D98-B8DB-B0AA3B82CBE6}" destId="{71D046FA-D60D-443B-A246-71E1794F1059}" srcOrd="1" destOrd="0" presId="urn:microsoft.com/office/officeart/2005/8/layout/process1"/>
    <dgm:cxn modelId="{B35E3DB5-7D2F-4269-84FD-53310CE0F8E9}" type="presOf" srcId="{51560A60-56C9-4CA4-BFBE-2356AEDCA42A}" destId="{31A70AAA-A96A-4B4C-88DF-199AB4E068E5}" srcOrd="0" destOrd="0" presId="urn:microsoft.com/office/officeart/2005/8/layout/process1"/>
    <dgm:cxn modelId="{AFD5ADBA-5690-4C42-9552-9A824CCB1CDC}" srcId="{51560A60-56C9-4CA4-BFBE-2356AEDCA42A}" destId="{CF06F175-3EAD-437D-AADE-20622951EB45}" srcOrd="0" destOrd="0" parTransId="{88843A37-ABAA-49E5-A200-2AA1FB9358EF}" sibTransId="{125CA01F-693F-4583-90FA-E459E5BC1FC5}"/>
    <dgm:cxn modelId="{A75A2DC4-2050-4107-92C8-5912B36BB63B}" type="presOf" srcId="{125CA01F-693F-4583-90FA-E459E5BC1FC5}" destId="{F7C5E08F-9A1B-48A3-BA2D-5C3137445A73}" srcOrd="0" destOrd="0" presId="urn:microsoft.com/office/officeart/2005/8/layout/process1"/>
    <dgm:cxn modelId="{8A3B94C7-9813-4AB6-9A3E-2075F92A7078}" type="presOf" srcId="{C4A9C137-23AD-4788-92D2-AC0331C35A57}" destId="{2C00F048-1BD7-493F-A519-18A46275C250}" srcOrd="0" destOrd="0" presId="urn:microsoft.com/office/officeart/2005/8/layout/process1"/>
    <dgm:cxn modelId="{B47CB9CB-A1F1-4066-8873-5651B9324422}" srcId="{51560A60-56C9-4CA4-BFBE-2356AEDCA42A}" destId="{A27C032E-D657-4718-97EC-E1AD19C4FB23}" srcOrd="3" destOrd="0" parTransId="{10882084-C276-4A1A-B0C2-E7A7CED419BE}" sibTransId="{C9640DE4-D498-4D77-9CE9-B5A465514688}"/>
    <dgm:cxn modelId="{EE2724E8-DFB3-4426-8100-5FF06DC2297A}" type="presOf" srcId="{738CD433-24E1-43BB-91F6-0AC77848F4B4}" destId="{85D622FC-2704-4BC8-8004-06A87277F621}" srcOrd="0" destOrd="0" presId="urn:microsoft.com/office/officeart/2005/8/layout/process1"/>
    <dgm:cxn modelId="{D4893EF7-F8E2-43CF-9D26-70BE64AECDAC}" type="presOf" srcId="{C1907FB5-E7AB-4D98-B8DB-B0AA3B82CBE6}" destId="{FA45F9DE-6A48-4235-972E-ABF256522C21}" srcOrd="0" destOrd="0" presId="urn:microsoft.com/office/officeart/2005/8/layout/process1"/>
    <dgm:cxn modelId="{FDA6630C-5D7A-4ED7-A4C3-91FFC686A845}" type="presParOf" srcId="{31A70AAA-A96A-4B4C-88DF-199AB4E068E5}" destId="{DD8BCA11-A93D-4DCC-9EDB-52635E4EBE7A}" srcOrd="0" destOrd="0" presId="urn:microsoft.com/office/officeart/2005/8/layout/process1"/>
    <dgm:cxn modelId="{C3696383-4525-4663-81AB-B42ECBC246DE}" type="presParOf" srcId="{31A70AAA-A96A-4B4C-88DF-199AB4E068E5}" destId="{F7C5E08F-9A1B-48A3-BA2D-5C3137445A73}" srcOrd="1" destOrd="0" presId="urn:microsoft.com/office/officeart/2005/8/layout/process1"/>
    <dgm:cxn modelId="{35BA448C-55EB-4256-9237-E0931ECAD117}" type="presParOf" srcId="{F7C5E08F-9A1B-48A3-BA2D-5C3137445A73}" destId="{4D547283-EE9C-4A69-882E-FCA35E54D825}" srcOrd="0" destOrd="0" presId="urn:microsoft.com/office/officeart/2005/8/layout/process1"/>
    <dgm:cxn modelId="{996B5381-593E-4A5A-BB13-5D6E5462E28A}" type="presParOf" srcId="{31A70AAA-A96A-4B4C-88DF-199AB4E068E5}" destId="{2C00F048-1BD7-493F-A519-18A46275C250}" srcOrd="2" destOrd="0" presId="urn:microsoft.com/office/officeart/2005/8/layout/process1"/>
    <dgm:cxn modelId="{5DC8A77A-BDCE-409C-B441-0540F6AE2B1C}" type="presParOf" srcId="{31A70AAA-A96A-4B4C-88DF-199AB4E068E5}" destId="{FA45F9DE-6A48-4235-972E-ABF256522C21}" srcOrd="3" destOrd="0" presId="urn:microsoft.com/office/officeart/2005/8/layout/process1"/>
    <dgm:cxn modelId="{5C08118D-1981-4CF2-B4C1-BDFB11F0445F}" type="presParOf" srcId="{FA45F9DE-6A48-4235-972E-ABF256522C21}" destId="{71D046FA-D60D-443B-A246-71E1794F1059}" srcOrd="0" destOrd="0" presId="urn:microsoft.com/office/officeart/2005/8/layout/process1"/>
    <dgm:cxn modelId="{D1D85A5E-CF88-48C1-B7F4-6F129C2873C1}" type="presParOf" srcId="{31A70AAA-A96A-4B4C-88DF-199AB4E068E5}" destId="{85D622FC-2704-4BC8-8004-06A87277F621}" srcOrd="4" destOrd="0" presId="urn:microsoft.com/office/officeart/2005/8/layout/process1"/>
    <dgm:cxn modelId="{90A8B3F9-CC79-4642-81B0-359684511B89}" type="presParOf" srcId="{31A70AAA-A96A-4B4C-88DF-199AB4E068E5}" destId="{33450D27-C881-4F36-AD95-87F0601B055D}" srcOrd="5" destOrd="0" presId="urn:microsoft.com/office/officeart/2005/8/layout/process1"/>
    <dgm:cxn modelId="{2B2D9968-C016-4C63-A933-D62184E9F9F2}" type="presParOf" srcId="{33450D27-C881-4F36-AD95-87F0601B055D}" destId="{03DF8E3B-B3AC-4EA7-ADE1-31D7D321D956}" srcOrd="0" destOrd="0" presId="urn:microsoft.com/office/officeart/2005/8/layout/process1"/>
    <dgm:cxn modelId="{7BBE057F-394D-40C0-8F80-AD2FD5E958EE}" type="presParOf" srcId="{31A70AAA-A96A-4B4C-88DF-199AB4E068E5}" destId="{1034F5C8-3E45-4D75-B94C-CA1FC835AA8D}" srcOrd="6"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8BCA11-A93D-4DCC-9EDB-52635E4EBE7A}">
      <dsp:nvSpPr>
        <dsp:cNvPr id="0" name=""/>
        <dsp:cNvSpPr/>
      </dsp:nvSpPr>
      <dsp:spPr>
        <a:xfrm>
          <a:off x="80263" y="993845"/>
          <a:ext cx="1238809" cy="1037260"/>
        </a:xfrm>
        <a:prstGeom prst="roundRect">
          <a:avLst>
            <a:gd name="adj" fmla="val 10000"/>
          </a:avLst>
        </a:prstGeom>
        <a:solidFill>
          <a:srgbClr val="E47A0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Wykonać autodiagnozę</a:t>
          </a:r>
        </a:p>
      </dsp:txBody>
      <dsp:txXfrm>
        <a:off x="110643" y="1024225"/>
        <a:ext cx="1178049" cy="976500"/>
      </dsp:txXfrm>
    </dsp:sp>
    <dsp:sp modelId="{F7C5E08F-9A1B-48A3-BA2D-5C3137445A73}">
      <dsp:nvSpPr>
        <dsp:cNvPr id="0" name=""/>
        <dsp:cNvSpPr/>
      </dsp:nvSpPr>
      <dsp:spPr>
        <a:xfrm rot="22678">
          <a:off x="1446080" y="1364675"/>
          <a:ext cx="269267" cy="307224"/>
        </a:xfrm>
        <a:prstGeom prst="rightArrow">
          <a:avLst>
            <a:gd name="adj1" fmla="val 60000"/>
            <a:gd name="adj2" fmla="val 50000"/>
          </a:avLst>
        </a:prstGeom>
        <a:solidFill>
          <a:srgbClr val="E47A05">
            <a:alpha val="4000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pl-PL" sz="1200" kern="1200"/>
        </a:p>
      </dsp:txBody>
      <dsp:txXfrm>
        <a:off x="1446081" y="1425854"/>
        <a:ext cx="188487" cy="184334"/>
      </dsp:txXfrm>
    </dsp:sp>
    <dsp:sp modelId="{2C00F048-1BD7-493F-A519-18A46275C250}">
      <dsp:nvSpPr>
        <dsp:cNvPr id="0" name=""/>
        <dsp:cNvSpPr/>
      </dsp:nvSpPr>
      <dsp:spPr>
        <a:xfrm>
          <a:off x="1827114" y="1005369"/>
          <a:ext cx="1238809" cy="1037260"/>
        </a:xfrm>
        <a:prstGeom prst="roundRect">
          <a:avLst>
            <a:gd name="adj" fmla="val 10000"/>
          </a:avLst>
        </a:prstGeom>
        <a:solidFill>
          <a:srgbClr val="E47A0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Przejść kwalifikację do projektu</a:t>
          </a:r>
        </a:p>
      </dsp:txBody>
      <dsp:txXfrm>
        <a:off x="1857494" y="1035749"/>
        <a:ext cx="1178049" cy="976500"/>
      </dsp:txXfrm>
    </dsp:sp>
    <dsp:sp modelId="{FA45F9DE-6A48-4235-972E-ABF256522C21}">
      <dsp:nvSpPr>
        <dsp:cNvPr id="0" name=""/>
        <dsp:cNvSpPr/>
      </dsp:nvSpPr>
      <dsp:spPr>
        <a:xfrm rot="21583560">
          <a:off x="3207905" y="1366026"/>
          <a:ext cx="301008" cy="307224"/>
        </a:xfrm>
        <a:prstGeom prst="rightArrow">
          <a:avLst>
            <a:gd name="adj1" fmla="val 60000"/>
            <a:gd name="adj2" fmla="val 50000"/>
          </a:avLst>
        </a:prstGeom>
        <a:solidFill>
          <a:srgbClr val="E47A05">
            <a:alpha val="4000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pl-PL" sz="1200" kern="1200"/>
        </a:p>
      </dsp:txBody>
      <dsp:txXfrm>
        <a:off x="3207906" y="1427687"/>
        <a:ext cx="210706" cy="184334"/>
      </dsp:txXfrm>
    </dsp:sp>
    <dsp:sp modelId="{85D622FC-2704-4BC8-8004-06A87277F621}">
      <dsp:nvSpPr>
        <dsp:cNvPr id="0" name=""/>
        <dsp:cNvSpPr/>
      </dsp:nvSpPr>
      <dsp:spPr>
        <a:xfrm>
          <a:off x="3633858" y="996729"/>
          <a:ext cx="1238809" cy="1037260"/>
        </a:xfrm>
        <a:prstGeom prst="roundRect">
          <a:avLst>
            <a:gd name="adj" fmla="val 10000"/>
          </a:avLst>
        </a:prstGeom>
        <a:solidFill>
          <a:srgbClr val="E47A0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Poddać się szczegółowej diagnozie</a:t>
          </a:r>
        </a:p>
      </dsp:txBody>
      <dsp:txXfrm>
        <a:off x="3664238" y="1027109"/>
        <a:ext cx="1178049" cy="976500"/>
      </dsp:txXfrm>
    </dsp:sp>
    <dsp:sp modelId="{33450D27-C881-4F36-AD95-87F0601B055D}">
      <dsp:nvSpPr>
        <dsp:cNvPr id="0" name=""/>
        <dsp:cNvSpPr/>
      </dsp:nvSpPr>
      <dsp:spPr>
        <a:xfrm rot="18895">
          <a:off x="4955957" y="1366094"/>
          <a:ext cx="176580" cy="307224"/>
        </a:xfrm>
        <a:prstGeom prst="rightArrow">
          <a:avLst>
            <a:gd name="adj1" fmla="val 60000"/>
            <a:gd name="adj2" fmla="val 50000"/>
          </a:avLst>
        </a:prstGeom>
        <a:solidFill>
          <a:srgbClr val="E47A05">
            <a:alpha val="4000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pl-PL" sz="1200" kern="1200"/>
        </a:p>
      </dsp:txBody>
      <dsp:txXfrm>
        <a:off x="4955957" y="1427393"/>
        <a:ext cx="123606" cy="184334"/>
      </dsp:txXfrm>
    </dsp:sp>
    <dsp:sp modelId="{1034F5C8-3E45-4D75-B94C-CA1FC835AA8D}">
      <dsp:nvSpPr>
        <dsp:cNvPr id="0" name=""/>
        <dsp:cNvSpPr/>
      </dsp:nvSpPr>
      <dsp:spPr>
        <a:xfrm>
          <a:off x="5205833" y="1005369"/>
          <a:ext cx="1238809" cy="1037260"/>
        </a:xfrm>
        <a:prstGeom prst="roundRect">
          <a:avLst>
            <a:gd name="adj" fmla="val 10000"/>
          </a:avLst>
        </a:prstGeom>
        <a:solidFill>
          <a:srgbClr val="E47A0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Wybrać i zrealizować usługi rozwojowe</a:t>
          </a:r>
        </a:p>
      </dsp:txBody>
      <dsp:txXfrm>
        <a:off x="5236213" y="1035749"/>
        <a:ext cx="1178049" cy="97650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5B2B0799-5041-48C3-9E22-CE9EE5A66F5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a:extLst>
              <a:ext uri="{FF2B5EF4-FFF2-40B4-BE49-F238E27FC236}">
                <a16:creationId xmlns:a16="http://schemas.microsoft.com/office/drawing/2014/main" id="{E375A24A-07BE-47A1-B331-077862128C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2251D0-D020-4BCC-AD95-98927BD9CA5B}" type="datetimeFigureOut">
              <a:rPr lang="pl-PL" smtClean="0"/>
              <a:t>23.03.2022</a:t>
            </a:fld>
            <a:endParaRPr lang="pl-PL"/>
          </a:p>
        </p:txBody>
      </p:sp>
      <p:sp>
        <p:nvSpPr>
          <p:cNvPr id="4" name="Symbol zastępczy stopki 3">
            <a:extLst>
              <a:ext uri="{FF2B5EF4-FFF2-40B4-BE49-F238E27FC236}">
                <a16:creationId xmlns:a16="http://schemas.microsoft.com/office/drawing/2014/main" id="{958361E7-5B37-4948-A2EB-0609439EF73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a:extLst>
              <a:ext uri="{FF2B5EF4-FFF2-40B4-BE49-F238E27FC236}">
                <a16:creationId xmlns:a16="http://schemas.microsoft.com/office/drawing/2014/main" id="{28F78BDE-D041-44EC-90F2-A05EB4B9379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27EF061-11F5-4A99-A192-45473FECC775}" type="slidenum">
              <a:rPr lang="pl-PL" smtClean="0"/>
              <a:t>‹#›</a:t>
            </a:fld>
            <a:endParaRPr lang="pl-PL"/>
          </a:p>
        </p:txBody>
      </p:sp>
    </p:spTree>
    <p:extLst>
      <p:ext uri="{BB962C8B-B14F-4D97-AF65-F5344CB8AC3E}">
        <p14:creationId xmlns:p14="http://schemas.microsoft.com/office/powerpoint/2010/main" val="191938171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pl-PL"/>
              <a:t>Kliknij, aby edytować styl</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3B11BF3E-2E70-4B5E-A810-EBD6066890A2}" type="datetimeFigureOut">
              <a:rPr lang="pl-PL" smtClean="0"/>
              <a:t>23.03.2022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11CC7B6-67AE-4A56-A9AD-9CC27EF24A8A}" type="slidenum">
              <a:rPr lang="pl-PL" smtClean="0"/>
              <a:t>‹#›</a:t>
            </a:fld>
            <a:endParaRPr lang="pl-PL"/>
          </a:p>
        </p:txBody>
      </p:sp>
    </p:spTree>
    <p:extLst>
      <p:ext uri="{BB962C8B-B14F-4D97-AF65-F5344CB8AC3E}">
        <p14:creationId xmlns:p14="http://schemas.microsoft.com/office/powerpoint/2010/main" val="1967476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B11BF3E-2E70-4B5E-A810-EBD6066890A2}" type="datetimeFigureOut">
              <a:rPr lang="pl-PL" smtClean="0"/>
              <a:t>23.03.2022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11CC7B6-67AE-4A56-A9AD-9CC27EF24A8A}" type="slidenum">
              <a:rPr lang="pl-PL" smtClean="0"/>
              <a:t>‹#›</a:t>
            </a:fld>
            <a:endParaRPr lang="pl-PL"/>
          </a:p>
        </p:txBody>
      </p:sp>
    </p:spTree>
    <p:extLst>
      <p:ext uri="{BB962C8B-B14F-4D97-AF65-F5344CB8AC3E}">
        <p14:creationId xmlns:p14="http://schemas.microsoft.com/office/powerpoint/2010/main" val="1495048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B11BF3E-2E70-4B5E-A810-EBD6066890A2}" type="datetimeFigureOut">
              <a:rPr lang="pl-PL" smtClean="0"/>
              <a:t>23.03.2022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11CC7B6-67AE-4A56-A9AD-9CC27EF24A8A}" type="slidenum">
              <a:rPr lang="pl-PL" smtClean="0"/>
              <a:t>‹#›</a:t>
            </a:fld>
            <a:endParaRPr lang="pl-PL"/>
          </a:p>
        </p:txBody>
      </p:sp>
    </p:spTree>
    <p:extLst>
      <p:ext uri="{BB962C8B-B14F-4D97-AF65-F5344CB8AC3E}">
        <p14:creationId xmlns:p14="http://schemas.microsoft.com/office/powerpoint/2010/main" val="3950434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B11BF3E-2E70-4B5E-A810-EBD6066890A2}" type="datetimeFigureOut">
              <a:rPr lang="pl-PL" smtClean="0"/>
              <a:t>23.03.2022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11CC7B6-67AE-4A56-A9AD-9CC27EF24A8A}" type="slidenum">
              <a:rPr lang="pl-PL" smtClean="0"/>
              <a:t>‹#›</a:t>
            </a:fld>
            <a:endParaRPr lang="pl-PL"/>
          </a:p>
        </p:txBody>
      </p:sp>
    </p:spTree>
    <p:extLst>
      <p:ext uri="{BB962C8B-B14F-4D97-AF65-F5344CB8AC3E}">
        <p14:creationId xmlns:p14="http://schemas.microsoft.com/office/powerpoint/2010/main" val="1314201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pl-PL"/>
              <a:t>Kliknij, aby edytować styl</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3B11BF3E-2E70-4B5E-A810-EBD6066890A2}" type="datetimeFigureOut">
              <a:rPr lang="pl-PL" smtClean="0"/>
              <a:t>23.03.2022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11CC7B6-67AE-4A56-A9AD-9CC27EF24A8A}" type="slidenum">
              <a:rPr lang="pl-PL" smtClean="0"/>
              <a:t>‹#›</a:t>
            </a:fld>
            <a:endParaRPr lang="pl-PL"/>
          </a:p>
        </p:txBody>
      </p:sp>
    </p:spTree>
    <p:extLst>
      <p:ext uri="{BB962C8B-B14F-4D97-AF65-F5344CB8AC3E}">
        <p14:creationId xmlns:p14="http://schemas.microsoft.com/office/powerpoint/2010/main" val="2132948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3B11BF3E-2E70-4B5E-A810-EBD6066890A2}" type="datetimeFigureOut">
              <a:rPr lang="pl-PL" smtClean="0"/>
              <a:t>23.03.2022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11CC7B6-67AE-4A56-A9AD-9CC27EF24A8A}" type="slidenum">
              <a:rPr lang="pl-PL" smtClean="0"/>
              <a:t>‹#›</a:t>
            </a:fld>
            <a:endParaRPr lang="pl-PL"/>
          </a:p>
        </p:txBody>
      </p:sp>
    </p:spTree>
    <p:extLst>
      <p:ext uri="{BB962C8B-B14F-4D97-AF65-F5344CB8AC3E}">
        <p14:creationId xmlns:p14="http://schemas.microsoft.com/office/powerpoint/2010/main" val="3096036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pl-PL"/>
              <a:t>Kliknij, aby edytować styl</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a:t>Edytuj style wzorca tekstu</a:t>
            </a:r>
          </a:p>
        </p:txBody>
      </p:sp>
      <p:sp>
        <p:nvSpPr>
          <p:cNvPr id="4" name="Content Placeholder 3"/>
          <p:cNvSpPr>
            <a:spLocks noGrp="1"/>
          </p:cNvSpPr>
          <p:nvPr>
            <p:ph sz="half" idx="2"/>
          </p:nvPr>
        </p:nvSpPr>
        <p:spPr>
          <a:xfrm>
            <a:off x="472381" y="4453467"/>
            <a:ext cx="2901255" cy="6550379"/>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a:t>Edytuj style wzorca tekstu</a:t>
            </a:r>
          </a:p>
        </p:txBody>
      </p:sp>
      <p:sp>
        <p:nvSpPr>
          <p:cNvPr id="6" name="Content Placeholder 5"/>
          <p:cNvSpPr>
            <a:spLocks noGrp="1"/>
          </p:cNvSpPr>
          <p:nvPr>
            <p:ph sz="quarter" idx="4"/>
          </p:nvPr>
        </p:nvSpPr>
        <p:spPr>
          <a:xfrm>
            <a:off x="3471863" y="4453467"/>
            <a:ext cx="2915543" cy="6550379"/>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3B11BF3E-2E70-4B5E-A810-EBD6066890A2}" type="datetimeFigureOut">
              <a:rPr lang="pl-PL" smtClean="0"/>
              <a:t>23.03.2022</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311CC7B6-67AE-4A56-A9AD-9CC27EF24A8A}" type="slidenum">
              <a:rPr lang="pl-PL" smtClean="0"/>
              <a:t>‹#›</a:t>
            </a:fld>
            <a:endParaRPr lang="pl-PL"/>
          </a:p>
        </p:txBody>
      </p:sp>
    </p:spTree>
    <p:extLst>
      <p:ext uri="{BB962C8B-B14F-4D97-AF65-F5344CB8AC3E}">
        <p14:creationId xmlns:p14="http://schemas.microsoft.com/office/powerpoint/2010/main" val="2510710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3B11BF3E-2E70-4B5E-A810-EBD6066890A2}" type="datetimeFigureOut">
              <a:rPr lang="pl-PL" smtClean="0"/>
              <a:t>23.03.2022</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311CC7B6-67AE-4A56-A9AD-9CC27EF24A8A}" type="slidenum">
              <a:rPr lang="pl-PL" smtClean="0"/>
              <a:t>‹#›</a:t>
            </a:fld>
            <a:endParaRPr lang="pl-PL"/>
          </a:p>
        </p:txBody>
      </p:sp>
    </p:spTree>
    <p:extLst>
      <p:ext uri="{BB962C8B-B14F-4D97-AF65-F5344CB8AC3E}">
        <p14:creationId xmlns:p14="http://schemas.microsoft.com/office/powerpoint/2010/main" val="207267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11BF3E-2E70-4B5E-A810-EBD6066890A2}" type="datetimeFigureOut">
              <a:rPr lang="pl-PL" smtClean="0"/>
              <a:t>23.03.2022</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311CC7B6-67AE-4A56-A9AD-9CC27EF24A8A}" type="slidenum">
              <a:rPr lang="pl-PL" smtClean="0"/>
              <a:t>‹#›</a:t>
            </a:fld>
            <a:endParaRPr lang="pl-PL"/>
          </a:p>
        </p:txBody>
      </p:sp>
    </p:spTree>
    <p:extLst>
      <p:ext uri="{BB962C8B-B14F-4D97-AF65-F5344CB8AC3E}">
        <p14:creationId xmlns:p14="http://schemas.microsoft.com/office/powerpoint/2010/main" val="3365627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pl-PL"/>
              <a:t>Kliknij, aby edytować styl</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l-PL"/>
              <a:t>Edytuj style wzorca tekstu</a:t>
            </a:r>
          </a:p>
        </p:txBody>
      </p:sp>
      <p:sp>
        <p:nvSpPr>
          <p:cNvPr id="5" name="Date Placeholder 4"/>
          <p:cNvSpPr>
            <a:spLocks noGrp="1"/>
          </p:cNvSpPr>
          <p:nvPr>
            <p:ph type="dt" sz="half" idx="10"/>
          </p:nvPr>
        </p:nvSpPr>
        <p:spPr/>
        <p:txBody>
          <a:bodyPr/>
          <a:lstStyle/>
          <a:p>
            <a:fld id="{3B11BF3E-2E70-4B5E-A810-EBD6066890A2}" type="datetimeFigureOut">
              <a:rPr lang="pl-PL" smtClean="0"/>
              <a:t>23.03.2022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11CC7B6-67AE-4A56-A9AD-9CC27EF24A8A}" type="slidenum">
              <a:rPr lang="pl-PL" smtClean="0"/>
              <a:t>‹#›</a:t>
            </a:fld>
            <a:endParaRPr lang="pl-PL"/>
          </a:p>
        </p:txBody>
      </p:sp>
    </p:spTree>
    <p:extLst>
      <p:ext uri="{BB962C8B-B14F-4D97-AF65-F5344CB8AC3E}">
        <p14:creationId xmlns:p14="http://schemas.microsoft.com/office/powerpoint/2010/main" val="179198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pl-PL"/>
              <a:t>Kliknij, aby edytować styl</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l-PL"/>
              <a:t>Kliknij ikonę, aby dodać obraz</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l-PL"/>
              <a:t>Edytuj style wzorca tekstu</a:t>
            </a:r>
          </a:p>
        </p:txBody>
      </p:sp>
      <p:sp>
        <p:nvSpPr>
          <p:cNvPr id="5" name="Date Placeholder 4"/>
          <p:cNvSpPr>
            <a:spLocks noGrp="1"/>
          </p:cNvSpPr>
          <p:nvPr>
            <p:ph type="dt" sz="half" idx="10"/>
          </p:nvPr>
        </p:nvSpPr>
        <p:spPr/>
        <p:txBody>
          <a:bodyPr/>
          <a:lstStyle/>
          <a:p>
            <a:fld id="{3B11BF3E-2E70-4B5E-A810-EBD6066890A2}" type="datetimeFigureOut">
              <a:rPr lang="pl-PL" smtClean="0"/>
              <a:t>23.03.2022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11CC7B6-67AE-4A56-A9AD-9CC27EF24A8A}" type="slidenum">
              <a:rPr lang="pl-PL" smtClean="0"/>
              <a:t>‹#›</a:t>
            </a:fld>
            <a:endParaRPr lang="pl-PL"/>
          </a:p>
        </p:txBody>
      </p:sp>
    </p:spTree>
    <p:extLst>
      <p:ext uri="{BB962C8B-B14F-4D97-AF65-F5344CB8AC3E}">
        <p14:creationId xmlns:p14="http://schemas.microsoft.com/office/powerpoint/2010/main" val="71902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3B11BF3E-2E70-4B5E-A810-EBD6066890A2}" type="datetimeFigureOut">
              <a:rPr lang="pl-PL" smtClean="0"/>
              <a:t>23.03.2022</a:t>
            </a:fld>
            <a:endParaRPr lang="pl-PL"/>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311CC7B6-67AE-4A56-A9AD-9CC27EF24A8A}" type="slidenum">
              <a:rPr lang="pl-PL" smtClean="0"/>
              <a:t>‹#›</a:t>
            </a:fld>
            <a:endParaRPr lang="pl-PL"/>
          </a:p>
        </p:txBody>
      </p:sp>
    </p:spTree>
    <p:extLst>
      <p:ext uri="{BB962C8B-B14F-4D97-AF65-F5344CB8AC3E}">
        <p14:creationId xmlns:p14="http://schemas.microsoft.com/office/powerpoint/2010/main" val="19439188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1.xml"/><Relationship Id="rId3" Type="http://schemas.microsoft.com/office/2007/relationships/hdphoto" Target="../media/hdphoto1.wdp"/><Relationship Id="rId7" Type="http://schemas.openxmlformats.org/officeDocument/2006/relationships/diagramData" Target="../diagrams/data1.xml"/><Relationship Id="rId12" Type="http://schemas.openxmlformats.org/officeDocument/2006/relationships/hyperlink" Target="https://www.parp.gov.pl/component/grants/grants/swo"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11" Type="http://schemas.microsoft.com/office/2007/relationships/diagramDrawing" Target="../diagrams/drawing1.xml"/><Relationship Id="rId5" Type="http://schemas.openxmlformats.org/officeDocument/2006/relationships/image" Target="../media/image6.png"/><Relationship Id="rId10" Type="http://schemas.openxmlformats.org/officeDocument/2006/relationships/diagramColors" Target="../diagrams/colors1.xml"/><Relationship Id="rId4" Type="http://schemas.openxmlformats.org/officeDocument/2006/relationships/image" Target="../media/image5.png"/><Relationship Id="rId9"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hyperlink" Target="https://www.parp.gov.pl/component/grants/grants/swo#dokumenty" TargetMode="External"/><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hyperlink" Target="https://www.parp.gov.pl/component/grants/grants/swo" TargetMode="External"/><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svg"/><Relationship Id="rId10" Type="http://schemas.openxmlformats.org/officeDocument/2006/relationships/image" Target="../media/image13.svg"/><Relationship Id="rId4" Type="http://schemas.openxmlformats.org/officeDocument/2006/relationships/image" Target="../media/image7.pn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1.xml"/><Relationship Id="rId6" Type="http://schemas.openxmlformats.org/officeDocument/2006/relationships/hyperlink" Target="https://www.parp.gov.pl/component/grants/grants/swo#dokumenty" TargetMode="External"/><Relationship Id="rId5" Type="http://schemas.openxmlformats.org/officeDocument/2006/relationships/image" Target="../media/image19.svg"/><Relationship Id="rId4" Type="http://schemas.openxmlformats.org/officeDocument/2006/relationships/image" Target="../media/image18.png"/></Relationships>
</file>

<file path=ppt/slides/_rels/slide5.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hyperlink" Target="https://www.parp.gov.pl/component/grants/grants/swo#dokumenty" TargetMode="External"/><Relationship Id="rId1" Type="http://schemas.openxmlformats.org/officeDocument/2006/relationships/slideLayout" Target="../slideLayouts/slideLayout1.xml"/><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slides/_rels/slide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hyperlink" Target="https://uslugirozwojowe.parp.gov.pl/" TargetMode="External"/><Relationship Id="rId1" Type="http://schemas.openxmlformats.org/officeDocument/2006/relationships/slideLayout" Target="../slideLayouts/slideLayout1.xml"/><Relationship Id="rId5" Type="http://schemas.openxmlformats.org/officeDocument/2006/relationships/hyperlink" Target="https://www.parp.gov.pl/component/grants/grants/swo#dokumenty" TargetMode="External"/><Relationship Id="rId4" Type="http://schemas.openxmlformats.org/officeDocument/2006/relationships/image" Target="../media/image19.svg"/></Relationships>
</file>

<file path=ppt/slides/_rels/slide7.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hyperlink" Target="https://www.parp.gov.pl/storage/grants/documents/439/Regulamin-rekrutacji-i-uczestnictwa-w-projekcie-SWO---III-nabr.pdf" TargetMode="External"/><Relationship Id="rId7" Type="http://schemas.openxmlformats.org/officeDocument/2006/relationships/image" Target="../media/image30.svg"/><Relationship Id="rId2" Type="http://schemas.openxmlformats.org/officeDocument/2006/relationships/hyperlink" Target="https://www.parp.gov.pl/component/grants/grants/swo#dokumenty" TargetMode="External"/><Relationship Id="rId1" Type="http://schemas.openxmlformats.org/officeDocument/2006/relationships/slideLayout" Target="../slideLayouts/slideLayout1.xml"/><Relationship Id="rId6" Type="http://schemas.openxmlformats.org/officeDocument/2006/relationships/image" Target="../media/image29.png"/><Relationship Id="rId11" Type="http://schemas.openxmlformats.org/officeDocument/2006/relationships/image" Target="../media/image34.svg"/><Relationship Id="rId5" Type="http://schemas.openxmlformats.org/officeDocument/2006/relationships/image" Target="../media/image28.svg"/><Relationship Id="rId10" Type="http://schemas.openxmlformats.org/officeDocument/2006/relationships/image" Target="../media/image33.png"/><Relationship Id="rId4" Type="http://schemas.openxmlformats.org/officeDocument/2006/relationships/image" Target="../media/image27.png"/><Relationship Id="rId9" Type="http://schemas.openxmlformats.org/officeDocument/2006/relationships/image" Target="../media/image32.svg"/></Relationships>
</file>

<file path=ppt/slides/_rels/slide8.xml.rels><?xml version="1.0" encoding="UTF-8" standalone="yes"?>
<Relationships xmlns="http://schemas.openxmlformats.org/package/2006/relationships"><Relationship Id="rId8" Type="http://schemas.openxmlformats.org/officeDocument/2006/relationships/hyperlink" Target="https://www.parp.gov.pl/component/site/site/biuro-regionalne-parp-w-poznaniu" TargetMode="External"/><Relationship Id="rId3" Type="http://schemas.openxmlformats.org/officeDocument/2006/relationships/hyperlink" Target="http://www.parp.gov.pl/" TargetMode="External"/><Relationship Id="rId7" Type="http://schemas.openxmlformats.org/officeDocument/2006/relationships/hyperlink" Target="https://www.parp.gov.pl/"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uslugirozwojowe.parp.gov.pl/" TargetMode="External"/><Relationship Id="rId5" Type="http://schemas.openxmlformats.org/officeDocument/2006/relationships/hyperlink" Target="https://www.parp.gov.pl/component/grants/grants/swo#dokumenty" TargetMode="External"/><Relationship Id="rId4" Type="http://schemas.openxmlformats.org/officeDocument/2006/relationships/hyperlink" Target="https://www.parp.gov.pl/component/grants/grants/sw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19AF9C08-C033-4702-BCBA-91C8207EF012}"/>
              </a:ext>
            </a:extLst>
          </p:cNvPr>
          <p:cNvSpPr/>
          <p:nvPr/>
        </p:nvSpPr>
        <p:spPr>
          <a:xfrm>
            <a:off x="0" y="2125442"/>
            <a:ext cx="6932032" cy="7376818"/>
          </a:xfrm>
          <a:prstGeom prst="rect">
            <a:avLst/>
          </a:prstGeom>
          <a:solidFill>
            <a:srgbClr val="E47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7" name="pole tekstowe 6">
            <a:extLst>
              <a:ext uri="{FF2B5EF4-FFF2-40B4-BE49-F238E27FC236}">
                <a16:creationId xmlns:a16="http://schemas.microsoft.com/office/drawing/2014/main" id="{069665B9-7292-4E81-80F9-6115491B3348}"/>
              </a:ext>
            </a:extLst>
          </p:cNvPr>
          <p:cNvSpPr txBox="1"/>
          <p:nvPr/>
        </p:nvSpPr>
        <p:spPr>
          <a:xfrm flipH="1">
            <a:off x="121388" y="2852366"/>
            <a:ext cx="6689255" cy="1569660"/>
          </a:xfrm>
          <a:prstGeom prst="rect">
            <a:avLst/>
          </a:prstGeom>
          <a:noFill/>
          <a:ln>
            <a:noFill/>
          </a:ln>
        </p:spPr>
        <p:txBody>
          <a:bodyPr wrap="square" rtlCol="0">
            <a:spAutoFit/>
          </a:bodyPr>
          <a:lstStyle/>
          <a:p>
            <a:r>
              <a:rPr lang="pl-PL" sz="4800" b="1" dirty="0">
                <a:solidFill>
                  <a:schemeClr val="bg1"/>
                </a:solidFill>
              </a:rPr>
              <a:t>Materiał informacyjny</a:t>
            </a:r>
          </a:p>
          <a:p>
            <a:r>
              <a:rPr lang="pl-PL" sz="4800" b="1" dirty="0">
                <a:solidFill>
                  <a:schemeClr val="bg1"/>
                </a:solidFill>
              </a:rPr>
              <a:t>dla przedsiębiorców</a:t>
            </a:r>
          </a:p>
        </p:txBody>
      </p:sp>
      <p:cxnSp>
        <p:nvCxnSpPr>
          <p:cNvPr id="74" name="Łącznik prosty 73">
            <a:extLst>
              <a:ext uri="{FF2B5EF4-FFF2-40B4-BE49-F238E27FC236}">
                <a16:creationId xmlns:a16="http://schemas.microsoft.com/office/drawing/2014/main" id="{59A96EF4-31B5-4091-A647-DB3D9B78BE5E}"/>
              </a:ext>
            </a:extLst>
          </p:cNvPr>
          <p:cNvCxnSpPr>
            <a:cxnSpLocks/>
          </p:cNvCxnSpPr>
          <p:nvPr/>
        </p:nvCxnSpPr>
        <p:spPr>
          <a:xfrm flipV="1">
            <a:off x="0" y="9818466"/>
            <a:ext cx="6861092" cy="15922"/>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5" name="Obraz 4">
            <a:extLst>
              <a:ext uri="{FF2B5EF4-FFF2-40B4-BE49-F238E27FC236}">
                <a16:creationId xmlns:a16="http://schemas.microsoft.com/office/drawing/2014/main" id="{1CED72C3-EA8C-41E4-BC3C-A174DE34B458}"/>
              </a:ext>
            </a:extLst>
          </p:cNvPr>
          <p:cNvPicPr>
            <a:picLocks noChangeAspect="1"/>
          </p:cNvPicPr>
          <p:nvPr/>
        </p:nvPicPr>
        <p:blipFill>
          <a:blip r:embed="rId2">
            <a:clrChange>
              <a:clrFrom>
                <a:srgbClr val="F9FFFF"/>
              </a:clrFrom>
              <a:clrTo>
                <a:srgbClr val="F9FFFF">
                  <a:alpha val="0"/>
                </a:srgbClr>
              </a:clrTo>
            </a:clrChange>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tretch>
            <a:fillRect/>
          </a:stretch>
        </p:blipFill>
        <p:spPr>
          <a:xfrm>
            <a:off x="216156" y="87015"/>
            <a:ext cx="1840623" cy="1014147"/>
          </a:xfrm>
          <a:prstGeom prst="rect">
            <a:avLst/>
          </a:prstGeom>
        </p:spPr>
      </p:pic>
      <p:cxnSp>
        <p:nvCxnSpPr>
          <p:cNvPr id="30" name="Łącznik prosty 29">
            <a:extLst>
              <a:ext uri="{FF2B5EF4-FFF2-40B4-BE49-F238E27FC236}">
                <a16:creationId xmlns:a16="http://schemas.microsoft.com/office/drawing/2014/main" id="{AD779893-2762-4D10-B627-A667A3BEC41E}"/>
              </a:ext>
            </a:extLst>
          </p:cNvPr>
          <p:cNvCxnSpPr>
            <a:cxnSpLocks/>
          </p:cNvCxnSpPr>
          <p:nvPr/>
        </p:nvCxnSpPr>
        <p:spPr>
          <a:xfrm flipV="1">
            <a:off x="4789" y="1681232"/>
            <a:ext cx="6861092" cy="15922"/>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31" name="Obraz 30">
            <a:extLst>
              <a:ext uri="{FF2B5EF4-FFF2-40B4-BE49-F238E27FC236}">
                <a16:creationId xmlns:a16="http://schemas.microsoft.com/office/drawing/2014/main" id="{3198E505-44E7-448C-B4C3-79150DBD0EA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0126" y="11106980"/>
            <a:ext cx="5657747" cy="806416"/>
          </a:xfrm>
          <a:prstGeom prst="rect">
            <a:avLst/>
          </a:prstGeom>
        </p:spPr>
      </p:pic>
      <p:pic>
        <p:nvPicPr>
          <p:cNvPr id="32" name="Obraz 5">
            <a:extLst>
              <a:ext uri="{FF2B5EF4-FFF2-40B4-BE49-F238E27FC236}">
                <a16:creationId xmlns:a16="http://schemas.microsoft.com/office/drawing/2014/main" id="{8589BD06-1EAA-4A07-A4AC-9E39F118DF1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78045" y="296033"/>
            <a:ext cx="2945264" cy="460930"/>
          </a:xfrm>
          <a:prstGeom prst="rect">
            <a:avLst/>
          </a:prstGeom>
        </p:spPr>
      </p:pic>
      <p:sp>
        <p:nvSpPr>
          <p:cNvPr id="10" name="pole tekstowe 9">
            <a:extLst>
              <a:ext uri="{FF2B5EF4-FFF2-40B4-BE49-F238E27FC236}">
                <a16:creationId xmlns:a16="http://schemas.microsoft.com/office/drawing/2014/main" id="{0B309A76-5DA6-4A02-9D5B-149F45ED0A46}"/>
              </a:ext>
            </a:extLst>
          </p:cNvPr>
          <p:cNvSpPr txBox="1"/>
          <p:nvPr/>
        </p:nvSpPr>
        <p:spPr>
          <a:xfrm flipH="1">
            <a:off x="150005" y="4293166"/>
            <a:ext cx="6715876" cy="2308324"/>
          </a:xfrm>
          <a:prstGeom prst="rect">
            <a:avLst/>
          </a:prstGeom>
          <a:noFill/>
          <a:ln>
            <a:noFill/>
          </a:ln>
        </p:spPr>
        <p:txBody>
          <a:bodyPr wrap="square" rtlCol="0">
            <a:spAutoFit/>
          </a:bodyPr>
          <a:lstStyle/>
          <a:p>
            <a:r>
              <a:rPr lang="pl-PL" sz="4800" b="1" dirty="0">
                <a:solidFill>
                  <a:schemeClr val="bg1"/>
                </a:solidFill>
              </a:rPr>
              <a:t>o projekcie System wczesnego ostrzegania (SWO) - IV nabór</a:t>
            </a:r>
          </a:p>
        </p:txBody>
      </p:sp>
      <p:pic>
        <p:nvPicPr>
          <p:cNvPr id="3" name="Obraz 2">
            <a:extLst>
              <a:ext uri="{FF2B5EF4-FFF2-40B4-BE49-F238E27FC236}">
                <a16:creationId xmlns:a16="http://schemas.microsoft.com/office/drawing/2014/main" id="{8DB17263-436A-405D-9410-65533C307E57}"/>
              </a:ext>
            </a:extLst>
          </p:cNvPr>
          <p:cNvPicPr>
            <a:picLocks noChangeAspect="1"/>
          </p:cNvPicPr>
          <p:nvPr/>
        </p:nvPicPr>
        <p:blipFill>
          <a:blip r:embed="rId6"/>
          <a:stretch>
            <a:fillRect/>
          </a:stretch>
        </p:blipFill>
        <p:spPr>
          <a:xfrm>
            <a:off x="4624329" y="6708727"/>
            <a:ext cx="1898980" cy="2330709"/>
          </a:xfrm>
          <a:prstGeom prst="rect">
            <a:avLst/>
          </a:prstGeom>
        </p:spPr>
      </p:pic>
    </p:spTree>
    <p:extLst>
      <p:ext uri="{BB962C8B-B14F-4D97-AF65-F5344CB8AC3E}">
        <p14:creationId xmlns:p14="http://schemas.microsoft.com/office/powerpoint/2010/main" val="331873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Prostokąt 82">
            <a:extLst>
              <a:ext uri="{FF2B5EF4-FFF2-40B4-BE49-F238E27FC236}">
                <a16:creationId xmlns:a16="http://schemas.microsoft.com/office/drawing/2014/main" id="{4AF022DA-CD00-4F5B-9D0B-4663AD62BF7A}"/>
              </a:ext>
            </a:extLst>
          </p:cNvPr>
          <p:cNvSpPr/>
          <p:nvPr/>
        </p:nvSpPr>
        <p:spPr>
          <a:xfrm>
            <a:off x="106552" y="5395929"/>
            <a:ext cx="5255754" cy="8985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7" name="pole tekstowe 6">
            <a:extLst>
              <a:ext uri="{FF2B5EF4-FFF2-40B4-BE49-F238E27FC236}">
                <a16:creationId xmlns:a16="http://schemas.microsoft.com/office/drawing/2014/main" id="{069665B9-7292-4E81-80F9-6115491B3348}"/>
              </a:ext>
            </a:extLst>
          </p:cNvPr>
          <p:cNvSpPr txBox="1"/>
          <p:nvPr/>
        </p:nvSpPr>
        <p:spPr>
          <a:xfrm flipH="1">
            <a:off x="216156" y="893089"/>
            <a:ext cx="6596943" cy="1815882"/>
          </a:xfrm>
          <a:prstGeom prst="rect">
            <a:avLst/>
          </a:prstGeom>
          <a:noFill/>
          <a:ln>
            <a:noFill/>
          </a:ln>
        </p:spPr>
        <p:txBody>
          <a:bodyPr wrap="square" rtlCol="0">
            <a:spAutoFit/>
          </a:bodyPr>
          <a:lstStyle/>
          <a:p>
            <a:r>
              <a:rPr lang="pl-PL" sz="1600" b="1" dirty="0"/>
              <a:t>Jesteś przedsiębiorcą w trudnej sytuacji? Masz trudności w zdiagnozowaniu przyczyn pogarszającej się sytuacji firmy, nie wiesz dlaczego notujesz straty, a podejmowane działania nie przynoszą oczekiwanych skutków? Stoisz u progu koniecznej restrukturyzacji i nie wiesz jak ją przeprowadzić bądź obawiasz się bankructwa? </a:t>
            </a:r>
          </a:p>
          <a:p>
            <a:r>
              <a:rPr lang="pl-PL" sz="1600" b="1" dirty="0"/>
              <a:t>Projekt System wczesnego ostrzegania (SWO) jest dla Ciebie! Zapraszamy małe oraz średnie przedsiębiorstwa do udziału w III naborze.</a:t>
            </a:r>
          </a:p>
        </p:txBody>
      </p:sp>
      <p:sp>
        <p:nvSpPr>
          <p:cNvPr id="9" name="pole tekstowe 8">
            <a:extLst>
              <a:ext uri="{FF2B5EF4-FFF2-40B4-BE49-F238E27FC236}">
                <a16:creationId xmlns:a16="http://schemas.microsoft.com/office/drawing/2014/main" id="{3A381514-9474-4F0E-B3A7-8F381CA66DF1}"/>
              </a:ext>
            </a:extLst>
          </p:cNvPr>
          <p:cNvSpPr txBox="1"/>
          <p:nvPr/>
        </p:nvSpPr>
        <p:spPr>
          <a:xfrm flipH="1">
            <a:off x="2378229" y="2770711"/>
            <a:ext cx="4434870" cy="1661993"/>
          </a:xfrm>
          <a:prstGeom prst="rect">
            <a:avLst/>
          </a:prstGeom>
          <a:noFill/>
          <a:ln>
            <a:noFill/>
          </a:ln>
        </p:spPr>
        <p:txBody>
          <a:bodyPr wrap="square" rtlCol="0">
            <a:spAutoFit/>
          </a:bodyPr>
          <a:lstStyle/>
          <a:p>
            <a:r>
              <a:rPr lang="pl-PL" sz="1400" dirty="0"/>
              <a:t>IV nabór ogólnopolskiego projektu skierowany jest do </a:t>
            </a:r>
            <a:r>
              <a:rPr lang="pl-PL" sz="1400" b="1" dirty="0"/>
              <a:t>mikro,</a:t>
            </a:r>
            <a:r>
              <a:rPr lang="pl-PL" sz="1400" dirty="0"/>
              <a:t> </a:t>
            </a:r>
            <a:r>
              <a:rPr lang="pl-PL" sz="1400" b="1" dirty="0"/>
              <a:t>małych oraz średnich przedsiębiorstw</a:t>
            </a:r>
            <a:r>
              <a:rPr lang="pl-PL" sz="1400" dirty="0"/>
              <a:t>, które znalazły się w okresowych trudnościach. Jego celem jest pomoc w zdiagnozowaniu przyczyn zaistniałej sytuacji oraz zapewnienie wsparcia doradczego, </a:t>
            </a:r>
            <a:r>
              <a:rPr lang="pl-PL" sz="1400" dirty="0" err="1"/>
              <a:t>mentoringowego</a:t>
            </a:r>
            <a:r>
              <a:rPr lang="pl-PL" sz="1400" dirty="0"/>
              <a:t> oraz szkoleniowego dla zakwalifikowanych do projektu firm. </a:t>
            </a:r>
          </a:p>
          <a:p>
            <a:endParaRPr lang="pl-PL" dirty="0"/>
          </a:p>
        </p:txBody>
      </p:sp>
      <p:sp>
        <p:nvSpPr>
          <p:cNvPr id="36" name="pole tekstowe 35">
            <a:extLst>
              <a:ext uri="{FF2B5EF4-FFF2-40B4-BE49-F238E27FC236}">
                <a16:creationId xmlns:a16="http://schemas.microsoft.com/office/drawing/2014/main" id="{3A5561ED-DE7C-4ACF-8306-D97954D99719}"/>
              </a:ext>
            </a:extLst>
          </p:cNvPr>
          <p:cNvSpPr txBox="1"/>
          <p:nvPr/>
        </p:nvSpPr>
        <p:spPr>
          <a:xfrm flipH="1">
            <a:off x="151884" y="6507728"/>
            <a:ext cx="6224404" cy="523220"/>
          </a:xfrm>
          <a:prstGeom prst="rect">
            <a:avLst/>
          </a:prstGeom>
          <a:noFill/>
          <a:ln>
            <a:noFill/>
          </a:ln>
        </p:spPr>
        <p:txBody>
          <a:bodyPr wrap="square" rtlCol="0">
            <a:spAutoFit/>
          </a:bodyPr>
          <a:lstStyle/>
          <a:p>
            <a:r>
              <a:rPr lang="pl-PL" sz="1400" dirty="0"/>
              <a:t>Co należy zrobić, aby skorzystać z oferowanego wsparcia dla przedsiębiorstwa </a:t>
            </a:r>
            <a:br>
              <a:rPr lang="pl-PL" sz="1400" dirty="0"/>
            </a:br>
            <a:r>
              <a:rPr lang="pl-PL" sz="1400" dirty="0"/>
              <a:t>w trudnej sytuacji?</a:t>
            </a:r>
          </a:p>
        </p:txBody>
      </p:sp>
      <p:sp>
        <p:nvSpPr>
          <p:cNvPr id="11" name="pole tekstowe 10">
            <a:extLst>
              <a:ext uri="{FF2B5EF4-FFF2-40B4-BE49-F238E27FC236}">
                <a16:creationId xmlns:a16="http://schemas.microsoft.com/office/drawing/2014/main" id="{57B6F2FE-1EEA-4B14-94BB-B325C59A3C4E}"/>
              </a:ext>
            </a:extLst>
          </p:cNvPr>
          <p:cNvSpPr txBox="1"/>
          <p:nvPr/>
        </p:nvSpPr>
        <p:spPr>
          <a:xfrm flipH="1">
            <a:off x="106552" y="4098040"/>
            <a:ext cx="6787411" cy="1384995"/>
          </a:xfrm>
          <a:prstGeom prst="rect">
            <a:avLst/>
          </a:prstGeom>
          <a:noFill/>
          <a:ln>
            <a:noFill/>
          </a:ln>
        </p:spPr>
        <p:txBody>
          <a:bodyPr wrap="square" rtlCol="0">
            <a:spAutoFit/>
          </a:bodyPr>
          <a:lstStyle/>
          <a:p>
            <a:r>
              <a:rPr lang="pl-PL" sz="1400" dirty="0"/>
              <a:t>Do udziału zaproszone są firmy, które </a:t>
            </a:r>
            <a:r>
              <a:rPr lang="pl-PL" sz="1400" b="1" dirty="0"/>
              <a:t>prowadzą aktywną działalność gospodarczą zarejestrowaną minimum 12 miesięcy przed dniem rozpoczęcia naboru</a:t>
            </a:r>
            <a:r>
              <a:rPr lang="pl-PL" sz="1400" dirty="0"/>
              <a:t>. W ramach projektu sporządzona zostanie szczegółowa diagnoza kondycji przedsiębiorstwa, na podstawie której przedsiębiorca będzie mógł wybrać formę wsparcia indywidualnie dobraną do potrzeb jego firmy.</a:t>
            </a:r>
          </a:p>
          <a:p>
            <a:endParaRPr lang="pl-PL" sz="1400" dirty="0"/>
          </a:p>
        </p:txBody>
      </p:sp>
      <p:cxnSp>
        <p:nvCxnSpPr>
          <p:cNvPr id="70" name="Łącznik prosty 69">
            <a:extLst>
              <a:ext uri="{FF2B5EF4-FFF2-40B4-BE49-F238E27FC236}">
                <a16:creationId xmlns:a16="http://schemas.microsoft.com/office/drawing/2014/main" id="{68F2EDEB-43ED-446F-BE8B-79952827392D}"/>
              </a:ext>
            </a:extLst>
          </p:cNvPr>
          <p:cNvCxnSpPr>
            <a:cxnSpLocks/>
          </p:cNvCxnSpPr>
          <p:nvPr/>
        </p:nvCxnSpPr>
        <p:spPr>
          <a:xfrm>
            <a:off x="0" y="5302379"/>
            <a:ext cx="6868695" cy="0"/>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5" name="Obraz 4">
            <a:extLst>
              <a:ext uri="{FF2B5EF4-FFF2-40B4-BE49-F238E27FC236}">
                <a16:creationId xmlns:a16="http://schemas.microsoft.com/office/drawing/2014/main" id="{1CED72C3-EA8C-41E4-BC3C-A174DE34B458}"/>
              </a:ext>
            </a:extLst>
          </p:cNvPr>
          <p:cNvPicPr>
            <a:picLocks noChangeAspect="1"/>
          </p:cNvPicPr>
          <p:nvPr/>
        </p:nvPicPr>
        <p:blipFill>
          <a:blip r:embed="rId2">
            <a:clrChange>
              <a:clrFrom>
                <a:srgbClr val="F9FFFF"/>
              </a:clrFrom>
              <a:clrTo>
                <a:srgbClr val="F9FFFF">
                  <a:alpha val="0"/>
                </a:srgbClr>
              </a:clrTo>
            </a:clrChange>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tretch>
            <a:fillRect/>
          </a:stretch>
        </p:blipFill>
        <p:spPr>
          <a:xfrm>
            <a:off x="216156" y="87015"/>
            <a:ext cx="1840623" cy="1014147"/>
          </a:xfrm>
          <a:prstGeom prst="rect">
            <a:avLst/>
          </a:prstGeom>
        </p:spPr>
      </p:pic>
      <p:cxnSp>
        <p:nvCxnSpPr>
          <p:cNvPr id="40" name="Łącznik prosty 39">
            <a:extLst>
              <a:ext uri="{FF2B5EF4-FFF2-40B4-BE49-F238E27FC236}">
                <a16:creationId xmlns:a16="http://schemas.microsoft.com/office/drawing/2014/main" id="{628EA64D-967D-4546-BA28-A405EDA9227A}"/>
              </a:ext>
            </a:extLst>
          </p:cNvPr>
          <p:cNvCxnSpPr>
            <a:cxnSpLocks/>
          </p:cNvCxnSpPr>
          <p:nvPr/>
        </p:nvCxnSpPr>
        <p:spPr>
          <a:xfrm>
            <a:off x="-19928" y="2695848"/>
            <a:ext cx="6868695" cy="0"/>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5" name="pole tekstowe 44">
            <a:extLst>
              <a:ext uri="{FF2B5EF4-FFF2-40B4-BE49-F238E27FC236}">
                <a16:creationId xmlns:a16="http://schemas.microsoft.com/office/drawing/2014/main" id="{F1EAD6BB-A9FC-46A1-A1EC-7616937929BC}"/>
              </a:ext>
            </a:extLst>
          </p:cNvPr>
          <p:cNvSpPr txBox="1"/>
          <p:nvPr/>
        </p:nvSpPr>
        <p:spPr>
          <a:xfrm flipH="1">
            <a:off x="147890" y="5467747"/>
            <a:ext cx="5255753" cy="1015663"/>
          </a:xfrm>
          <a:prstGeom prst="rect">
            <a:avLst/>
          </a:prstGeom>
          <a:noFill/>
          <a:ln>
            <a:noFill/>
          </a:ln>
        </p:spPr>
        <p:txBody>
          <a:bodyPr wrap="square" rtlCol="0">
            <a:spAutoFit/>
          </a:bodyPr>
          <a:lstStyle/>
          <a:p>
            <a:r>
              <a:rPr lang="pl-PL" sz="1400" dirty="0"/>
              <a:t>Możesz uzyskać dofinansowanie usług rozwojowych do 18 500 złotych netto! Całkowity koszt netto usługi doradczej/szkoleniowej pokrywa </a:t>
            </a:r>
            <a:br>
              <a:rPr lang="pl-PL" sz="1400" dirty="0"/>
            </a:br>
            <a:r>
              <a:rPr lang="pl-PL" sz="1400" dirty="0"/>
              <a:t>PARP. Przedsiębiorca ponosi koszt podatku VAT.</a:t>
            </a:r>
          </a:p>
          <a:p>
            <a:endParaRPr lang="pl-PL" dirty="0"/>
          </a:p>
        </p:txBody>
      </p:sp>
      <p:cxnSp>
        <p:nvCxnSpPr>
          <p:cNvPr id="47" name="Łącznik prosty 46">
            <a:extLst>
              <a:ext uri="{FF2B5EF4-FFF2-40B4-BE49-F238E27FC236}">
                <a16:creationId xmlns:a16="http://schemas.microsoft.com/office/drawing/2014/main" id="{E307C00C-7C1C-4C31-B66B-2424C8D01896}"/>
              </a:ext>
            </a:extLst>
          </p:cNvPr>
          <p:cNvCxnSpPr>
            <a:cxnSpLocks/>
          </p:cNvCxnSpPr>
          <p:nvPr/>
        </p:nvCxnSpPr>
        <p:spPr>
          <a:xfrm>
            <a:off x="25269" y="6433263"/>
            <a:ext cx="6868695" cy="0"/>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9" name="Łącznik prosty 48">
            <a:extLst>
              <a:ext uri="{FF2B5EF4-FFF2-40B4-BE49-F238E27FC236}">
                <a16:creationId xmlns:a16="http://schemas.microsoft.com/office/drawing/2014/main" id="{ED5EAF66-4B1E-49E1-BFB8-5015087B7C88}"/>
              </a:ext>
            </a:extLst>
          </p:cNvPr>
          <p:cNvCxnSpPr>
            <a:cxnSpLocks/>
          </p:cNvCxnSpPr>
          <p:nvPr/>
        </p:nvCxnSpPr>
        <p:spPr>
          <a:xfrm>
            <a:off x="-5348" y="10530830"/>
            <a:ext cx="6868695" cy="0"/>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27" name="Obraz 26">
            <a:extLst>
              <a:ext uri="{FF2B5EF4-FFF2-40B4-BE49-F238E27FC236}">
                <a16:creationId xmlns:a16="http://schemas.microsoft.com/office/drawing/2014/main" id="{C5312709-9BDF-4535-8D78-481F50428719}"/>
              </a:ext>
            </a:extLst>
          </p:cNvPr>
          <p:cNvPicPr/>
          <p:nvPr/>
        </p:nvPicPr>
        <p:blipFill rotWithShape="1">
          <a:blip r:embed="rId4" cstate="print">
            <a:extLst>
              <a:ext uri="{28A0092B-C50C-407E-A947-70E740481C1C}">
                <a14:useLocalDpi xmlns:a14="http://schemas.microsoft.com/office/drawing/2010/main" val="0"/>
              </a:ext>
            </a:extLst>
          </a:blip>
          <a:srcRect t="13021" b="23143"/>
          <a:stretch/>
        </p:blipFill>
        <p:spPr bwMode="auto">
          <a:xfrm>
            <a:off x="4429533" y="57741"/>
            <a:ext cx="2304920" cy="895440"/>
          </a:xfrm>
          <a:prstGeom prst="rect">
            <a:avLst/>
          </a:prstGeom>
          <a:noFill/>
          <a:ln>
            <a:noFill/>
          </a:ln>
          <a:extLst>
            <a:ext uri="{53640926-AAD7-44D8-BBD7-CCE9431645EC}">
              <a14:shadowObscured xmlns:a14="http://schemas.microsoft.com/office/drawing/2010/main"/>
            </a:ext>
          </a:extLst>
        </p:spPr>
      </p:pic>
      <p:sp>
        <p:nvSpPr>
          <p:cNvPr id="30" name="object 23">
            <a:extLst>
              <a:ext uri="{FF2B5EF4-FFF2-40B4-BE49-F238E27FC236}">
                <a16:creationId xmlns:a16="http://schemas.microsoft.com/office/drawing/2014/main" id="{B9BE8225-6A3F-4D4C-9457-9F9A0026CE68}"/>
              </a:ext>
            </a:extLst>
          </p:cNvPr>
          <p:cNvSpPr/>
          <p:nvPr/>
        </p:nvSpPr>
        <p:spPr>
          <a:xfrm>
            <a:off x="5581993" y="5302379"/>
            <a:ext cx="1128117" cy="994911"/>
          </a:xfrm>
          <a:prstGeom prst="rect">
            <a:avLst/>
          </a:prstGeom>
          <a:blipFill>
            <a:blip r:embed="rId5" cstate="print"/>
            <a:stretch>
              <a:fillRect/>
            </a:stretch>
          </a:blipFill>
        </p:spPr>
        <p:txBody>
          <a:bodyPr wrap="square" lIns="0" tIns="0" rIns="0" bIns="0" rtlCol="0"/>
          <a:lstStyle/>
          <a:p>
            <a:endParaRPr/>
          </a:p>
        </p:txBody>
      </p:sp>
      <p:pic>
        <p:nvPicPr>
          <p:cNvPr id="31" name="Obraz 30">
            <a:extLst>
              <a:ext uri="{FF2B5EF4-FFF2-40B4-BE49-F238E27FC236}">
                <a16:creationId xmlns:a16="http://schemas.microsoft.com/office/drawing/2014/main" id="{68A7F84F-4188-49C7-9090-AD1F849E5E39}"/>
              </a:ext>
            </a:extLst>
          </p:cNvPr>
          <p:cNvPicPr/>
          <p:nvPr/>
        </p:nvPicPr>
        <p:blipFill rotWithShape="1">
          <a:blip r:embed="rId4" cstate="print">
            <a:extLst>
              <a:ext uri="{28A0092B-C50C-407E-A947-70E740481C1C}">
                <a14:useLocalDpi xmlns:a14="http://schemas.microsoft.com/office/drawing/2010/main" val="0"/>
              </a:ext>
            </a:extLst>
          </a:blip>
          <a:srcRect t="13021" b="23143"/>
          <a:stretch/>
        </p:blipFill>
        <p:spPr bwMode="auto">
          <a:xfrm>
            <a:off x="106553" y="2966577"/>
            <a:ext cx="2304920" cy="895440"/>
          </a:xfrm>
          <a:prstGeom prst="rect">
            <a:avLst/>
          </a:prstGeom>
          <a:noFill/>
          <a:ln>
            <a:noFill/>
          </a:ln>
          <a:extLst>
            <a:ext uri="{53640926-AAD7-44D8-BBD7-CCE9431645EC}">
              <a14:shadowObscured xmlns:a14="http://schemas.microsoft.com/office/drawing/2010/main"/>
            </a:ext>
          </a:extLst>
        </p:spPr>
      </p:pic>
      <p:pic>
        <p:nvPicPr>
          <p:cNvPr id="32" name="Obraz 31">
            <a:extLst>
              <a:ext uri="{FF2B5EF4-FFF2-40B4-BE49-F238E27FC236}">
                <a16:creationId xmlns:a16="http://schemas.microsoft.com/office/drawing/2014/main" id="{C6C46202-612C-46D5-8F78-60CE14A9978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0744" y="11390845"/>
            <a:ext cx="5657747" cy="806416"/>
          </a:xfrm>
          <a:prstGeom prst="rect">
            <a:avLst/>
          </a:prstGeom>
        </p:spPr>
      </p:pic>
      <p:graphicFrame>
        <p:nvGraphicFramePr>
          <p:cNvPr id="6" name="Diagram 5">
            <a:extLst>
              <a:ext uri="{FF2B5EF4-FFF2-40B4-BE49-F238E27FC236}">
                <a16:creationId xmlns:a16="http://schemas.microsoft.com/office/drawing/2014/main" id="{ABCC842B-8BD3-45A4-A7FC-84C0BE186D7C}"/>
              </a:ext>
            </a:extLst>
          </p:cNvPr>
          <p:cNvGraphicFramePr/>
          <p:nvPr>
            <p:extLst>
              <p:ext uri="{D42A27DB-BD31-4B8C-83A1-F6EECF244321}">
                <p14:modId xmlns:p14="http://schemas.microsoft.com/office/powerpoint/2010/main" val="2021949582"/>
              </p:ext>
            </p:extLst>
          </p:nvPr>
        </p:nvGraphicFramePr>
        <p:xfrm>
          <a:off x="107081" y="6109976"/>
          <a:ext cx="6447476" cy="3048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8" name="pole tekstowe 47">
            <a:extLst>
              <a:ext uri="{FF2B5EF4-FFF2-40B4-BE49-F238E27FC236}">
                <a16:creationId xmlns:a16="http://schemas.microsoft.com/office/drawing/2014/main" id="{999599F7-4F46-4B70-953E-103B642040D4}"/>
              </a:ext>
            </a:extLst>
          </p:cNvPr>
          <p:cNvSpPr txBox="1"/>
          <p:nvPr/>
        </p:nvSpPr>
        <p:spPr>
          <a:xfrm flipH="1">
            <a:off x="250613" y="8201633"/>
            <a:ext cx="1483223" cy="1231106"/>
          </a:xfrm>
          <a:prstGeom prst="rect">
            <a:avLst/>
          </a:prstGeom>
          <a:noFill/>
          <a:ln>
            <a:noFill/>
          </a:ln>
        </p:spPr>
        <p:txBody>
          <a:bodyPr wrap="square" rtlCol="0">
            <a:spAutoFit/>
          </a:bodyPr>
          <a:lstStyle/>
          <a:p>
            <a:r>
              <a:rPr lang="pl-PL" sz="1200" dirty="0"/>
              <a:t>1. Wypełnienie formularza rekrutacyjnego na stronie PARP wraz z załącznikami.</a:t>
            </a:r>
          </a:p>
          <a:p>
            <a:endParaRPr lang="pl-PL" sz="1400" dirty="0"/>
          </a:p>
        </p:txBody>
      </p:sp>
      <p:sp>
        <p:nvSpPr>
          <p:cNvPr id="56" name="pole tekstowe 55">
            <a:extLst>
              <a:ext uri="{FF2B5EF4-FFF2-40B4-BE49-F238E27FC236}">
                <a16:creationId xmlns:a16="http://schemas.microsoft.com/office/drawing/2014/main" id="{AD9A7AE5-1026-4A08-9029-26B330E22A30}"/>
              </a:ext>
            </a:extLst>
          </p:cNvPr>
          <p:cNvSpPr txBox="1"/>
          <p:nvPr/>
        </p:nvSpPr>
        <p:spPr>
          <a:xfrm flipH="1">
            <a:off x="1965453" y="8207117"/>
            <a:ext cx="1293145" cy="2523768"/>
          </a:xfrm>
          <a:prstGeom prst="rect">
            <a:avLst/>
          </a:prstGeom>
          <a:noFill/>
          <a:ln>
            <a:noFill/>
          </a:ln>
        </p:spPr>
        <p:txBody>
          <a:bodyPr wrap="square" rtlCol="0">
            <a:spAutoFit/>
          </a:bodyPr>
          <a:lstStyle/>
          <a:p>
            <a:r>
              <a:rPr lang="pl-PL" sz="1200" dirty="0"/>
              <a:t>1. Przedstawienie wymaganych dokumentów.</a:t>
            </a:r>
          </a:p>
          <a:p>
            <a:r>
              <a:rPr lang="pl-PL" sz="1200" dirty="0"/>
              <a:t>2. Podpisanie umowy </a:t>
            </a:r>
            <a:br>
              <a:rPr lang="pl-PL" sz="1200" dirty="0"/>
            </a:br>
            <a:r>
              <a:rPr lang="pl-PL" sz="1200" dirty="0"/>
              <a:t>w przypadku kwalifikacji </a:t>
            </a:r>
            <a:br>
              <a:rPr lang="pl-PL" sz="1200" dirty="0"/>
            </a:br>
            <a:r>
              <a:rPr lang="pl-PL" sz="1200" dirty="0"/>
              <a:t>do projektu przez wykonawcę rekrutującego </a:t>
            </a:r>
            <a:br>
              <a:rPr lang="pl-PL" sz="1200" dirty="0"/>
            </a:br>
            <a:r>
              <a:rPr lang="pl-PL" sz="1200" dirty="0"/>
              <a:t>w danym makroregionie.</a:t>
            </a:r>
          </a:p>
          <a:p>
            <a:endParaRPr lang="pl-PL" sz="1400" dirty="0"/>
          </a:p>
        </p:txBody>
      </p:sp>
      <p:sp>
        <p:nvSpPr>
          <p:cNvPr id="58" name="pole tekstowe 57">
            <a:extLst>
              <a:ext uri="{FF2B5EF4-FFF2-40B4-BE49-F238E27FC236}">
                <a16:creationId xmlns:a16="http://schemas.microsoft.com/office/drawing/2014/main" id="{9E88C9CD-3DE0-4D19-B684-9E7AD38262B0}"/>
              </a:ext>
            </a:extLst>
          </p:cNvPr>
          <p:cNvSpPr txBox="1"/>
          <p:nvPr/>
        </p:nvSpPr>
        <p:spPr>
          <a:xfrm flipH="1">
            <a:off x="3800306" y="8222506"/>
            <a:ext cx="1384060" cy="2492990"/>
          </a:xfrm>
          <a:prstGeom prst="rect">
            <a:avLst/>
          </a:prstGeom>
          <a:noFill/>
          <a:ln>
            <a:noFill/>
          </a:ln>
        </p:spPr>
        <p:txBody>
          <a:bodyPr wrap="square" rtlCol="0">
            <a:spAutoFit/>
          </a:bodyPr>
          <a:lstStyle/>
          <a:p>
            <a:r>
              <a:rPr lang="pl-PL" sz="1200" dirty="0"/>
              <a:t>1. Sporządzenie diagnozy wraz </a:t>
            </a:r>
            <a:br>
              <a:rPr lang="pl-PL" sz="1200" dirty="0"/>
            </a:br>
            <a:r>
              <a:rPr lang="pl-PL" sz="1200" dirty="0"/>
              <a:t>z wyznaczonym konsultantem </a:t>
            </a:r>
            <a:br>
              <a:rPr lang="pl-PL" sz="1200" dirty="0"/>
            </a:br>
            <a:r>
              <a:rPr lang="pl-PL" sz="1200" dirty="0"/>
              <a:t>w ciągu 20 dni </a:t>
            </a:r>
            <a:br>
              <a:rPr lang="pl-PL" sz="1200" dirty="0"/>
            </a:br>
            <a:r>
              <a:rPr lang="pl-PL" sz="1200" dirty="0"/>
              <a:t>od podpisania umowy.</a:t>
            </a:r>
          </a:p>
          <a:p>
            <a:r>
              <a:rPr lang="pl-PL" sz="1200" dirty="0"/>
              <a:t>2. Zaakceptowanie przygotowanej diagnozy i rekomendacji ścieżki rozwoju.</a:t>
            </a:r>
          </a:p>
          <a:p>
            <a:pPr marL="228600" indent="-228600">
              <a:buAutoNum type="arabicPeriod"/>
            </a:pPr>
            <a:endParaRPr lang="pl-PL" sz="1200" dirty="0"/>
          </a:p>
        </p:txBody>
      </p:sp>
      <p:cxnSp>
        <p:nvCxnSpPr>
          <p:cNvPr id="59" name="Łącznik prosty 58">
            <a:extLst>
              <a:ext uri="{FF2B5EF4-FFF2-40B4-BE49-F238E27FC236}">
                <a16:creationId xmlns:a16="http://schemas.microsoft.com/office/drawing/2014/main" id="{DFA59CC7-9176-49E9-9BBB-B51F0C6DCEB6}"/>
              </a:ext>
            </a:extLst>
          </p:cNvPr>
          <p:cNvCxnSpPr>
            <a:cxnSpLocks/>
          </p:cNvCxnSpPr>
          <p:nvPr/>
        </p:nvCxnSpPr>
        <p:spPr>
          <a:xfrm>
            <a:off x="225300" y="8076811"/>
            <a:ext cx="25115" cy="2454019"/>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0" name="Łącznik prosty 59">
            <a:extLst>
              <a:ext uri="{FF2B5EF4-FFF2-40B4-BE49-F238E27FC236}">
                <a16:creationId xmlns:a16="http://schemas.microsoft.com/office/drawing/2014/main" id="{302F2DE3-3626-4F53-9721-2597F52C7B5D}"/>
              </a:ext>
            </a:extLst>
          </p:cNvPr>
          <p:cNvCxnSpPr>
            <a:cxnSpLocks/>
          </p:cNvCxnSpPr>
          <p:nvPr/>
        </p:nvCxnSpPr>
        <p:spPr>
          <a:xfrm flipH="1">
            <a:off x="1965453" y="8111931"/>
            <a:ext cx="198" cy="2329059"/>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1" name="Łącznik prosty 60">
            <a:extLst>
              <a:ext uri="{FF2B5EF4-FFF2-40B4-BE49-F238E27FC236}">
                <a16:creationId xmlns:a16="http://schemas.microsoft.com/office/drawing/2014/main" id="{F3B5CFA8-A3B7-403B-A287-0B2A2D8D312E}"/>
              </a:ext>
            </a:extLst>
          </p:cNvPr>
          <p:cNvCxnSpPr>
            <a:cxnSpLocks/>
          </p:cNvCxnSpPr>
          <p:nvPr/>
        </p:nvCxnSpPr>
        <p:spPr>
          <a:xfrm flipH="1">
            <a:off x="5352792" y="8111931"/>
            <a:ext cx="23528" cy="2329059"/>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2" name="Łącznik prosty 61">
            <a:extLst>
              <a:ext uri="{FF2B5EF4-FFF2-40B4-BE49-F238E27FC236}">
                <a16:creationId xmlns:a16="http://schemas.microsoft.com/office/drawing/2014/main" id="{CB897DC0-C451-4B0C-98E8-BC820FD5E063}"/>
              </a:ext>
            </a:extLst>
          </p:cNvPr>
          <p:cNvCxnSpPr>
            <a:cxnSpLocks/>
          </p:cNvCxnSpPr>
          <p:nvPr/>
        </p:nvCxnSpPr>
        <p:spPr>
          <a:xfrm>
            <a:off x="3790262" y="8084484"/>
            <a:ext cx="0" cy="2356506"/>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3" name="pole tekstowe 62">
            <a:extLst>
              <a:ext uri="{FF2B5EF4-FFF2-40B4-BE49-F238E27FC236}">
                <a16:creationId xmlns:a16="http://schemas.microsoft.com/office/drawing/2014/main" id="{374748DE-3722-400F-9CCA-E97AAD121646}"/>
              </a:ext>
            </a:extLst>
          </p:cNvPr>
          <p:cNvSpPr txBox="1"/>
          <p:nvPr/>
        </p:nvSpPr>
        <p:spPr>
          <a:xfrm flipH="1">
            <a:off x="5390607" y="8231793"/>
            <a:ext cx="1343843" cy="2308324"/>
          </a:xfrm>
          <a:prstGeom prst="rect">
            <a:avLst/>
          </a:prstGeom>
          <a:noFill/>
          <a:ln>
            <a:noFill/>
          </a:ln>
        </p:spPr>
        <p:txBody>
          <a:bodyPr wrap="square" rtlCol="0">
            <a:spAutoFit/>
          </a:bodyPr>
          <a:lstStyle/>
          <a:p>
            <a:r>
              <a:rPr lang="pl-PL" sz="1200" dirty="0"/>
              <a:t>1. Wybranie usług rozwojowych zgodnych </a:t>
            </a:r>
            <a:br>
              <a:rPr lang="pl-PL" sz="1200" dirty="0"/>
            </a:br>
            <a:r>
              <a:rPr lang="pl-PL" sz="1200" dirty="0"/>
              <a:t>z opracowanymi </a:t>
            </a:r>
            <a:br>
              <a:rPr lang="pl-PL" sz="1200" dirty="0"/>
            </a:br>
            <a:r>
              <a:rPr lang="pl-PL" sz="1200" dirty="0"/>
              <a:t>w diagnozie rekomendacjami.</a:t>
            </a:r>
          </a:p>
          <a:p>
            <a:r>
              <a:rPr lang="pl-PL" sz="1200" dirty="0"/>
              <a:t>2. Realizacja usług rozwojowych.</a:t>
            </a:r>
          </a:p>
          <a:p>
            <a:r>
              <a:rPr lang="pl-PL" sz="1200" dirty="0"/>
              <a:t>2. Rozliczenie kosztów usług </a:t>
            </a:r>
            <a:br>
              <a:rPr lang="pl-PL" sz="1200" dirty="0"/>
            </a:br>
            <a:r>
              <a:rPr lang="pl-PL" sz="1200" dirty="0"/>
              <a:t>z PARP.</a:t>
            </a:r>
          </a:p>
          <a:p>
            <a:pPr marL="228600" indent="-228600">
              <a:buAutoNum type="arabicPeriod"/>
            </a:pPr>
            <a:endParaRPr lang="pl-PL" sz="1200" dirty="0"/>
          </a:p>
        </p:txBody>
      </p:sp>
      <p:cxnSp>
        <p:nvCxnSpPr>
          <p:cNvPr id="64" name="Łącznik prosty 63">
            <a:extLst>
              <a:ext uri="{FF2B5EF4-FFF2-40B4-BE49-F238E27FC236}">
                <a16:creationId xmlns:a16="http://schemas.microsoft.com/office/drawing/2014/main" id="{67FED799-CF9E-4E86-B2A0-23CE44419F3F}"/>
              </a:ext>
            </a:extLst>
          </p:cNvPr>
          <p:cNvCxnSpPr>
            <a:cxnSpLocks/>
          </p:cNvCxnSpPr>
          <p:nvPr/>
        </p:nvCxnSpPr>
        <p:spPr>
          <a:xfrm>
            <a:off x="-10695" y="11305986"/>
            <a:ext cx="6868695" cy="0"/>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5" name="pole tekstowe 64">
            <a:extLst>
              <a:ext uri="{FF2B5EF4-FFF2-40B4-BE49-F238E27FC236}">
                <a16:creationId xmlns:a16="http://schemas.microsoft.com/office/drawing/2014/main" id="{4A8DBA79-2DFE-4A6F-A13A-DCC37C5DEFFE}"/>
              </a:ext>
            </a:extLst>
          </p:cNvPr>
          <p:cNvSpPr txBox="1"/>
          <p:nvPr/>
        </p:nvSpPr>
        <p:spPr>
          <a:xfrm flipH="1">
            <a:off x="149776" y="10729098"/>
            <a:ext cx="6529286" cy="738664"/>
          </a:xfrm>
          <a:prstGeom prst="rect">
            <a:avLst/>
          </a:prstGeom>
          <a:noFill/>
          <a:ln>
            <a:noFill/>
          </a:ln>
        </p:spPr>
        <p:txBody>
          <a:bodyPr wrap="square" rtlCol="0">
            <a:spAutoFit/>
          </a:bodyPr>
          <a:lstStyle/>
          <a:p>
            <a:r>
              <a:rPr lang="pl-PL" sz="1400" dirty="0"/>
              <a:t>Więcej informacji znajdą Państwo w Regulaminie oraz materiałach informacyjnych  na stronie </a:t>
            </a:r>
            <a:r>
              <a:rPr lang="pl-PL" sz="1400" dirty="0">
                <a:hlinkClick r:id="rId12"/>
              </a:rPr>
              <a:t>projektu SWO</a:t>
            </a:r>
            <a:r>
              <a:rPr lang="pl-PL" sz="1400" dirty="0"/>
              <a:t>.</a:t>
            </a:r>
          </a:p>
          <a:p>
            <a:endParaRPr lang="pl-PL" sz="1400" dirty="0"/>
          </a:p>
        </p:txBody>
      </p:sp>
    </p:spTree>
    <p:extLst>
      <p:ext uri="{BB962C8B-B14F-4D97-AF65-F5344CB8AC3E}">
        <p14:creationId xmlns:p14="http://schemas.microsoft.com/office/powerpoint/2010/main" val="157359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Prostokąt 86">
            <a:extLst>
              <a:ext uri="{FF2B5EF4-FFF2-40B4-BE49-F238E27FC236}">
                <a16:creationId xmlns:a16="http://schemas.microsoft.com/office/drawing/2014/main" id="{386DBF9F-299F-46EC-8EA2-0DB8114D6265}"/>
              </a:ext>
            </a:extLst>
          </p:cNvPr>
          <p:cNvSpPr/>
          <p:nvPr/>
        </p:nvSpPr>
        <p:spPr>
          <a:xfrm>
            <a:off x="216162" y="7565522"/>
            <a:ext cx="6490728" cy="38261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4" name="Prostokąt 83">
            <a:extLst>
              <a:ext uri="{FF2B5EF4-FFF2-40B4-BE49-F238E27FC236}">
                <a16:creationId xmlns:a16="http://schemas.microsoft.com/office/drawing/2014/main" id="{F38F3365-F52D-4007-A4BF-ED33C44730C8}"/>
              </a:ext>
            </a:extLst>
          </p:cNvPr>
          <p:cNvSpPr/>
          <p:nvPr/>
        </p:nvSpPr>
        <p:spPr>
          <a:xfrm>
            <a:off x="1072488" y="2383727"/>
            <a:ext cx="5569351" cy="12194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Prostokąt 3">
            <a:extLst>
              <a:ext uri="{FF2B5EF4-FFF2-40B4-BE49-F238E27FC236}">
                <a16:creationId xmlns:a16="http://schemas.microsoft.com/office/drawing/2014/main" id="{19AF9C08-C033-4702-BCBA-91C8207EF012}"/>
              </a:ext>
            </a:extLst>
          </p:cNvPr>
          <p:cNvSpPr/>
          <p:nvPr/>
        </p:nvSpPr>
        <p:spPr>
          <a:xfrm>
            <a:off x="10696" y="-38700"/>
            <a:ext cx="6858000" cy="2189176"/>
          </a:xfrm>
          <a:prstGeom prst="rect">
            <a:avLst/>
          </a:prstGeom>
          <a:solidFill>
            <a:srgbClr val="E47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7" name="pole tekstowe 6">
            <a:extLst>
              <a:ext uri="{FF2B5EF4-FFF2-40B4-BE49-F238E27FC236}">
                <a16:creationId xmlns:a16="http://schemas.microsoft.com/office/drawing/2014/main" id="{069665B9-7292-4E81-80F9-6115491B3348}"/>
              </a:ext>
            </a:extLst>
          </p:cNvPr>
          <p:cNvSpPr txBox="1"/>
          <p:nvPr/>
        </p:nvSpPr>
        <p:spPr>
          <a:xfrm flipH="1">
            <a:off x="765545" y="538115"/>
            <a:ext cx="6697135" cy="1015663"/>
          </a:xfrm>
          <a:prstGeom prst="rect">
            <a:avLst/>
          </a:prstGeom>
          <a:noFill/>
          <a:ln>
            <a:noFill/>
          </a:ln>
        </p:spPr>
        <p:txBody>
          <a:bodyPr wrap="square" rtlCol="0">
            <a:spAutoFit/>
          </a:bodyPr>
          <a:lstStyle/>
          <a:p>
            <a:r>
              <a:rPr lang="pl-PL" sz="3000" b="1" dirty="0">
                <a:solidFill>
                  <a:schemeClr val="bg1"/>
                </a:solidFill>
              </a:rPr>
              <a:t>Informacje o projekcie System Wczesnego Ostrzegania (SWO) </a:t>
            </a:r>
          </a:p>
        </p:txBody>
      </p:sp>
      <p:sp>
        <p:nvSpPr>
          <p:cNvPr id="8" name="pole tekstowe 7">
            <a:extLst>
              <a:ext uri="{FF2B5EF4-FFF2-40B4-BE49-F238E27FC236}">
                <a16:creationId xmlns:a16="http://schemas.microsoft.com/office/drawing/2014/main" id="{54F2CDA0-2B25-4727-BA9E-13567CAE1E13}"/>
              </a:ext>
            </a:extLst>
          </p:cNvPr>
          <p:cNvSpPr txBox="1"/>
          <p:nvPr/>
        </p:nvSpPr>
        <p:spPr>
          <a:xfrm flipH="1">
            <a:off x="1225795" y="2472243"/>
            <a:ext cx="5262736" cy="1077218"/>
          </a:xfrm>
          <a:prstGeom prst="rect">
            <a:avLst/>
          </a:prstGeom>
          <a:noFill/>
          <a:ln>
            <a:noFill/>
          </a:ln>
        </p:spPr>
        <p:txBody>
          <a:bodyPr wrap="square" rtlCol="0">
            <a:spAutoFit/>
          </a:bodyPr>
          <a:lstStyle/>
          <a:p>
            <a:r>
              <a:rPr lang="pl-PL" sz="1600" dirty="0"/>
              <a:t>IV nabór zgłoszeń przedsiębiorców do projektu SWO odbędzie się  21 marca 2022 od godziny 12.00 do 31 marca 2022 do godziny 12.00 (lub do wyczerpania miejsc). Formularz rekrutacyjny pojawi się na stronie </a:t>
            </a:r>
            <a:r>
              <a:rPr lang="pl-PL" sz="1600" dirty="0">
                <a:hlinkClick r:id="rId2"/>
              </a:rPr>
              <a:t>projektu SWO</a:t>
            </a:r>
            <a:r>
              <a:rPr lang="pl-PL" sz="1600" dirty="0"/>
              <a:t>. </a:t>
            </a:r>
          </a:p>
        </p:txBody>
      </p:sp>
      <p:sp>
        <p:nvSpPr>
          <p:cNvPr id="10" name="pole tekstowe 9">
            <a:extLst>
              <a:ext uri="{FF2B5EF4-FFF2-40B4-BE49-F238E27FC236}">
                <a16:creationId xmlns:a16="http://schemas.microsoft.com/office/drawing/2014/main" id="{0F121CF8-69BF-4DBF-8F32-BFE3E462A9AB}"/>
              </a:ext>
            </a:extLst>
          </p:cNvPr>
          <p:cNvSpPr txBox="1"/>
          <p:nvPr/>
        </p:nvSpPr>
        <p:spPr>
          <a:xfrm flipH="1">
            <a:off x="258286" y="3740720"/>
            <a:ext cx="4004254" cy="2585323"/>
          </a:xfrm>
          <a:prstGeom prst="rect">
            <a:avLst/>
          </a:prstGeom>
          <a:noFill/>
          <a:ln>
            <a:noFill/>
          </a:ln>
        </p:spPr>
        <p:txBody>
          <a:bodyPr wrap="square" rtlCol="0">
            <a:spAutoFit/>
          </a:bodyPr>
          <a:lstStyle/>
          <a:p>
            <a:endParaRPr lang="pl-PL" sz="1600" dirty="0"/>
          </a:p>
          <a:p>
            <a:r>
              <a:rPr lang="pl-PL" sz="1600" dirty="0"/>
              <a:t>Rekrutacja do projektu odbywa się w podziale na obejmujące po kilka województw makroregiony widoczne na mapie obok.</a:t>
            </a:r>
          </a:p>
          <a:p>
            <a:r>
              <a:rPr lang="pl-PL" sz="1600" dirty="0"/>
              <a:t>Przedsiębiorcy wypełniają ten sam formularz, następnie kontaktują się z nimi współpracujący z PARP wykonawcy rekrutujący do projektu w danych makroregionach.</a:t>
            </a:r>
          </a:p>
          <a:p>
            <a:endParaRPr lang="pl-PL" dirty="0"/>
          </a:p>
        </p:txBody>
      </p:sp>
      <p:sp>
        <p:nvSpPr>
          <p:cNvPr id="12" name="pole tekstowe 11">
            <a:extLst>
              <a:ext uri="{FF2B5EF4-FFF2-40B4-BE49-F238E27FC236}">
                <a16:creationId xmlns:a16="http://schemas.microsoft.com/office/drawing/2014/main" id="{484F847F-9228-4A73-A1FD-EC9884D5DBA8}"/>
              </a:ext>
            </a:extLst>
          </p:cNvPr>
          <p:cNvSpPr txBox="1"/>
          <p:nvPr/>
        </p:nvSpPr>
        <p:spPr>
          <a:xfrm flipH="1">
            <a:off x="2165193" y="6487805"/>
            <a:ext cx="4476645" cy="1046440"/>
          </a:xfrm>
          <a:prstGeom prst="rect">
            <a:avLst/>
          </a:prstGeom>
          <a:noFill/>
          <a:ln>
            <a:noFill/>
          </a:ln>
        </p:spPr>
        <p:txBody>
          <a:bodyPr wrap="square" rtlCol="0">
            <a:spAutoFit/>
          </a:bodyPr>
          <a:lstStyle/>
          <a:p>
            <a:r>
              <a:rPr lang="pl-PL" sz="1600" dirty="0"/>
              <a:t>tyle dofinansowania na usługi rozwojowe może otrzymać przedsiębiorca zakwalifikowany do udziału w projekcie.</a:t>
            </a:r>
          </a:p>
          <a:p>
            <a:endParaRPr lang="pl-PL" sz="1400" dirty="0"/>
          </a:p>
        </p:txBody>
      </p:sp>
      <p:sp>
        <p:nvSpPr>
          <p:cNvPr id="17" name="pole tekstowe 16">
            <a:extLst>
              <a:ext uri="{FF2B5EF4-FFF2-40B4-BE49-F238E27FC236}">
                <a16:creationId xmlns:a16="http://schemas.microsoft.com/office/drawing/2014/main" id="{29003C65-E0CD-462D-B7B1-514D3B8CEC99}"/>
              </a:ext>
            </a:extLst>
          </p:cNvPr>
          <p:cNvSpPr txBox="1"/>
          <p:nvPr/>
        </p:nvSpPr>
        <p:spPr>
          <a:xfrm flipH="1">
            <a:off x="975219" y="7636757"/>
            <a:ext cx="5485326" cy="369332"/>
          </a:xfrm>
          <a:prstGeom prst="rect">
            <a:avLst/>
          </a:prstGeom>
          <a:noFill/>
          <a:ln>
            <a:noFill/>
          </a:ln>
        </p:spPr>
        <p:txBody>
          <a:bodyPr wrap="square" rtlCol="0">
            <a:spAutoFit/>
          </a:bodyPr>
          <a:lstStyle/>
          <a:p>
            <a:r>
              <a:rPr lang="pl-PL" dirty="0"/>
              <a:t>Kto może otrzymać wsparcie w ramach projektu?</a:t>
            </a:r>
          </a:p>
        </p:txBody>
      </p:sp>
      <p:sp>
        <p:nvSpPr>
          <p:cNvPr id="36" name="pole tekstowe 35">
            <a:extLst>
              <a:ext uri="{FF2B5EF4-FFF2-40B4-BE49-F238E27FC236}">
                <a16:creationId xmlns:a16="http://schemas.microsoft.com/office/drawing/2014/main" id="{3A5561ED-DE7C-4ACF-8306-D97954D99719}"/>
              </a:ext>
            </a:extLst>
          </p:cNvPr>
          <p:cNvSpPr txBox="1"/>
          <p:nvPr/>
        </p:nvSpPr>
        <p:spPr>
          <a:xfrm flipH="1">
            <a:off x="375052" y="7972022"/>
            <a:ext cx="6085493" cy="1077218"/>
          </a:xfrm>
          <a:prstGeom prst="rect">
            <a:avLst/>
          </a:prstGeom>
          <a:noFill/>
          <a:ln>
            <a:noFill/>
          </a:ln>
        </p:spPr>
        <p:txBody>
          <a:bodyPr wrap="square" rtlCol="0">
            <a:spAutoFit/>
          </a:bodyPr>
          <a:lstStyle/>
          <a:p>
            <a:r>
              <a:rPr lang="pl-PL" sz="1600" dirty="0"/>
              <a:t>Projekt kierowany jest do mikro, małych i średnich przedsiębiorstw, które doświadczają okresowych trudności.</a:t>
            </a:r>
          </a:p>
          <a:p>
            <a:r>
              <a:rPr lang="pl-PL" sz="1600" dirty="0"/>
              <a:t>Okresowe trudności rozpoznać można po:</a:t>
            </a:r>
          </a:p>
          <a:p>
            <a:endParaRPr lang="pl-PL" sz="1600" dirty="0"/>
          </a:p>
        </p:txBody>
      </p:sp>
      <p:sp>
        <p:nvSpPr>
          <p:cNvPr id="59" name="Prostokąt: zaokrąglone rogi 58">
            <a:extLst>
              <a:ext uri="{FF2B5EF4-FFF2-40B4-BE49-F238E27FC236}">
                <a16:creationId xmlns:a16="http://schemas.microsoft.com/office/drawing/2014/main" id="{24A4B74C-6DEB-4592-8EC8-D76103CA4407}"/>
              </a:ext>
            </a:extLst>
          </p:cNvPr>
          <p:cNvSpPr/>
          <p:nvPr/>
        </p:nvSpPr>
        <p:spPr>
          <a:xfrm>
            <a:off x="255909" y="6460081"/>
            <a:ext cx="1780567" cy="815472"/>
          </a:xfrm>
          <a:prstGeom prst="roundRect">
            <a:avLst/>
          </a:prstGeom>
          <a:solidFill>
            <a:srgbClr val="E47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Prostokąt 15">
            <a:extLst>
              <a:ext uri="{FF2B5EF4-FFF2-40B4-BE49-F238E27FC236}">
                <a16:creationId xmlns:a16="http://schemas.microsoft.com/office/drawing/2014/main" id="{FA544053-9F57-447E-8D9C-0348078EAF09}"/>
              </a:ext>
            </a:extLst>
          </p:cNvPr>
          <p:cNvSpPr/>
          <p:nvPr/>
        </p:nvSpPr>
        <p:spPr>
          <a:xfrm>
            <a:off x="228297" y="6495730"/>
            <a:ext cx="1780567" cy="707886"/>
          </a:xfrm>
          <a:prstGeom prst="rect">
            <a:avLst/>
          </a:prstGeom>
          <a:noFill/>
        </p:spPr>
        <p:txBody>
          <a:bodyPr wrap="square" lIns="91440" tIns="45720" rIns="91440" bIns="45720">
            <a:spAutoFit/>
          </a:bodyPr>
          <a:lstStyle/>
          <a:p>
            <a:pPr algn="ctr"/>
            <a:r>
              <a:rPr lang="pl-PL" sz="2000" b="1" cap="none" spc="0" dirty="0">
                <a:ln w="10160">
                  <a:solidFill>
                    <a:schemeClr val="bg1">
                      <a:lumMod val="75000"/>
                    </a:schemeClr>
                  </a:solidFill>
                  <a:prstDash val="solid"/>
                </a:ln>
                <a:solidFill>
                  <a:schemeClr val="bg1"/>
                </a:solidFill>
                <a:effectLst>
                  <a:outerShdw blurRad="38100" dist="22860" dir="5400000" algn="tl" rotWithShape="0">
                    <a:srgbClr val="000000">
                      <a:alpha val="30000"/>
                    </a:srgbClr>
                  </a:outerShdw>
                </a:effectLst>
              </a:rPr>
              <a:t>18 500</a:t>
            </a:r>
          </a:p>
          <a:p>
            <a:pPr algn="ctr"/>
            <a:r>
              <a:rPr lang="pl-PL" sz="2000" b="1" dirty="0">
                <a:ln w="10160">
                  <a:solidFill>
                    <a:schemeClr val="bg1">
                      <a:lumMod val="75000"/>
                    </a:schemeClr>
                  </a:solidFill>
                  <a:prstDash val="solid"/>
                </a:ln>
                <a:solidFill>
                  <a:schemeClr val="bg1"/>
                </a:solidFill>
                <a:effectLst>
                  <a:outerShdw blurRad="38100" dist="22860" dir="5400000" algn="tl" rotWithShape="0">
                    <a:srgbClr val="000000">
                      <a:alpha val="30000"/>
                    </a:srgbClr>
                  </a:outerShdw>
                </a:effectLst>
              </a:rPr>
              <a:t>złotych netto</a:t>
            </a:r>
            <a:endParaRPr lang="pl-PL" sz="2000" b="1" cap="none" spc="0" dirty="0">
              <a:ln w="10160">
                <a:solidFill>
                  <a:schemeClr val="bg1">
                    <a:lumMod val="75000"/>
                  </a:schemeClr>
                </a:solidFill>
                <a:prstDash val="solid"/>
              </a:ln>
              <a:solidFill>
                <a:schemeClr val="bg1"/>
              </a:solidFill>
              <a:effectLst>
                <a:outerShdw blurRad="38100" dist="22860" dir="5400000" algn="tl" rotWithShape="0">
                  <a:srgbClr val="000000">
                    <a:alpha val="30000"/>
                  </a:srgbClr>
                </a:outerShdw>
              </a:effectLst>
            </a:endParaRPr>
          </a:p>
        </p:txBody>
      </p:sp>
      <p:cxnSp>
        <p:nvCxnSpPr>
          <p:cNvPr id="70" name="Łącznik prosty 69">
            <a:extLst>
              <a:ext uri="{FF2B5EF4-FFF2-40B4-BE49-F238E27FC236}">
                <a16:creationId xmlns:a16="http://schemas.microsoft.com/office/drawing/2014/main" id="{68F2EDEB-43ED-446F-BE8B-79952827392D}"/>
              </a:ext>
            </a:extLst>
          </p:cNvPr>
          <p:cNvCxnSpPr>
            <a:cxnSpLocks/>
          </p:cNvCxnSpPr>
          <p:nvPr/>
        </p:nvCxnSpPr>
        <p:spPr>
          <a:xfrm>
            <a:off x="-12530" y="6326043"/>
            <a:ext cx="7055893" cy="0"/>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4" name="Łącznik prosty 73">
            <a:extLst>
              <a:ext uri="{FF2B5EF4-FFF2-40B4-BE49-F238E27FC236}">
                <a16:creationId xmlns:a16="http://schemas.microsoft.com/office/drawing/2014/main" id="{59A96EF4-31B5-4091-A647-DB3D9B78BE5E}"/>
              </a:ext>
            </a:extLst>
          </p:cNvPr>
          <p:cNvCxnSpPr>
            <a:cxnSpLocks/>
          </p:cNvCxnSpPr>
          <p:nvPr/>
        </p:nvCxnSpPr>
        <p:spPr>
          <a:xfrm flipV="1">
            <a:off x="-12530" y="7413108"/>
            <a:ext cx="6861092" cy="15922"/>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7" name="Prostokąt 36">
            <a:extLst>
              <a:ext uri="{FF2B5EF4-FFF2-40B4-BE49-F238E27FC236}">
                <a16:creationId xmlns:a16="http://schemas.microsoft.com/office/drawing/2014/main" id="{F05A7BFD-2396-4321-8F0D-438C72C2A682}"/>
              </a:ext>
            </a:extLst>
          </p:cNvPr>
          <p:cNvSpPr/>
          <p:nvPr/>
        </p:nvSpPr>
        <p:spPr>
          <a:xfrm>
            <a:off x="-12530" y="11574063"/>
            <a:ext cx="6881225" cy="622850"/>
          </a:xfrm>
          <a:prstGeom prst="rect">
            <a:avLst/>
          </a:prstGeom>
          <a:solidFill>
            <a:srgbClr val="E47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38" name="pole tekstowe 37">
            <a:extLst>
              <a:ext uri="{FF2B5EF4-FFF2-40B4-BE49-F238E27FC236}">
                <a16:creationId xmlns:a16="http://schemas.microsoft.com/office/drawing/2014/main" id="{C2630ACB-EAF7-4A71-ADD9-8D3C21A508A9}"/>
              </a:ext>
            </a:extLst>
          </p:cNvPr>
          <p:cNvSpPr txBox="1"/>
          <p:nvPr/>
        </p:nvSpPr>
        <p:spPr>
          <a:xfrm flipH="1">
            <a:off x="309377" y="11669715"/>
            <a:ext cx="6359752" cy="400110"/>
          </a:xfrm>
          <a:prstGeom prst="rect">
            <a:avLst/>
          </a:prstGeom>
          <a:noFill/>
          <a:ln>
            <a:noFill/>
          </a:ln>
        </p:spPr>
        <p:txBody>
          <a:bodyPr wrap="square" rtlCol="0">
            <a:spAutoFit/>
          </a:bodyPr>
          <a:lstStyle/>
          <a:p>
            <a:r>
              <a:rPr lang="pl-PL" sz="2000" b="1" dirty="0">
                <a:solidFill>
                  <a:schemeClr val="bg1"/>
                </a:solidFill>
              </a:rPr>
              <a:t>Szczegółowe informacje znajdują się w </a:t>
            </a:r>
            <a:r>
              <a:rPr lang="pl-PL" sz="2000" b="1" dirty="0">
                <a:solidFill>
                  <a:schemeClr val="bg1"/>
                </a:solidFill>
                <a:hlinkClick r:id="rId3"/>
              </a:rPr>
              <a:t>Regulaminie</a:t>
            </a:r>
            <a:r>
              <a:rPr lang="pl-PL" sz="2000" b="1" dirty="0">
                <a:solidFill>
                  <a:schemeClr val="bg1"/>
                </a:solidFill>
              </a:rPr>
              <a:t>.</a:t>
            </a:r>
          </a:p>
        </p:txBody>
      </p:sp>
      <p:pic>
        <p:nvPicPr>
          <p:cNvPr id="3" name="Grafika 2" descr="Stoper">
            <a:extLst>
              <a:ext uri="{FF2B5EF4-FFF2-40B4-BE49-F238E27FC236}">
                <a16:creationId xmlns:a16="http://schemas.microsoft.com/office/drawing/2014/main" id="{F73EA1B4-FEFA-4055-A6DC-8CADE787872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1137" y="2539608"/>
            <a:ext cx="914400" cy="914400"/>
          </a:xfrm>
          <a:prstGeom prst="rect">
            <a:avLst/>
          </a:prstGeom>
        </p:spPr>
      </p:pic>
      <p:cxnSp>
        <p:nvCxnSpPr>
          <p:cNvPr id="30" name="Łącznik prosty 29">
            <a:extLst>
              <a:ext uri="{FF2B5EF4-FFF2-40B4-BE49-F238E27FC236}">
                <a16:creationId xmlns:a16="http://schemas.microsoft.com/office/drawing/2014/main" id="{E20B9B05-75D6-42E3-864C-F527971166D9}"/>
              </a:ext>
            </a:extLst>
          </p:cNvPr>
          <p:cNvCxnSpPr>
            <a:cxnSpLocks/>
          </p:cNvCxnSpPr>
          <p:nvPr/>
        </p:nvCxnSpPr>
        <p:spPr>
          <a:xfrm>
            <a:off x="-12530" y="3709234"/>
            <a:ext cx="7055893" cy="0"/>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6" name="Obraz 5">
            <a:extLst>
              <a:ext uri="{FF2B5EF4-FFF2-40B4-BE49-F238E27FC236}">
                <a16:creationId xmlns:a16="http://schemas.microsoft.com/office/drawing/2014/main" id="{D18B1733-C343-43F3-85E4-EA254BFF49A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24150" y="3945746"/>
            <a:ext cx="2244979" cy="2092222"/>
          </a:xfrm>
          <a:prstGeom prst="rect">
            <a:avLst/>
          </a:prstGeom>
        </p:spPr>
      </p:pic>
      <p:sp>
        <p:nvSpPr>
          <p:cNvPr id="13" name="Prostokąt 12">
            <a:extLst>
              <a:ext uri="{FF2B5EF4-FFF2-40B4-BE49-F238E27FC236}">
                <a16:creationId xmlns:a16="http://schemas.microsoft.com/office/drawing/2014/main" id="{4C36C851-4E90-4995-8FE7-84A6A828A5B0}"/>
              </a:ext>
            </a:extLst>
          </p:cNvPr>
          <p:cNvSpPr/>
          <p:nvPr/>
        </p:nvSpPr>
        <p:spPr>
          <a:xfrm>
            <a:off x="4764217" y="9825233"/>
            <a:ext cx="1942673" cy="1384995"/>
          </a:xfrm>
          <a:prstGeom prst="rect">
            <a:avLst/>
          </a:prstGeom>
        </p:spPr>
        <p:txBody>
          <a:bodyPr wrap="square">
            <a:spAutoFit/>
          </a:bodyPr>
          <a:lstStyle/>
          <a:p>
            <a:r>
              <a:rPr lang="pl-PL" sz="1400" dirty="0"/>
              <a:t>istotnych zmianach prawnych lub technologicznych w branży, wymuszających konieczność zmian </a:t>
            </a:r>
            <a:br>
              <a:rPr lang="pl-PL" sz="1400" dirty="0"/>
            </a:br>
            <a:r>
              <a:rPr lang="pl-PL" sz="1400" dirty="0"/>
              <a:t>w organizacji</a:t>
            </a:r>
          </a:p>
        </p:txBody>
      </p:sp>
      <p:pic>
        <p:nvPicPr>
          <p:cNvPr id="15" name="Grafika 14" descr="Trend spadkowy">
            <a:extLst>
              <a:ext uri="{FF2B5EF4-FFF2-40B4-BE49-F238E27FC236}">
                <a16:creationId xmlns:a16="http://schemas.microsoft.com/office/drawing/2014/main" id="{B59E542A-9F51-4DC1-8EB3-366856D7390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01752" y="8859213"/>
            <a:ext cx="941471" cy="941471"/>
          </a:xfrm>
          <a:prstGeom prst="rect">
            <a:avLst/>
          </a:prstGeom>
        </p:spPr>
      </p:pic>
      <p:pic>
        <p:nvPicPr>
          <p:cNvPr id="19" name="Grafika 18" descr="Grupa mężczyzn">
            <a:extLst>
              <a:ext uri="{FF2B5EF4-FFF2-40B4-BE49-F238E27FC236}">
                <a16:creationId xmlns:a16="http://schemas.microsoft.com/office/drawing/2014/main" id="{32E935B4-86B1-4FF9-8DD2-9C7371AD688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032054" y="8936447"/>
            <a:ext cx="813541" cy="813541"/>
          </a:xfrm>
          <a:prstGeom prst="rect">
            <a:avLst/>
          </a:prstGeom>
        </p:spPr>
      </p:pic>
      <p:pic>
        <p:nvPicPr>
          <p:cNvPr id="21" name="Grafika 20" descr="Obliczenia w chmurze">
            <a:extLst>
              <a:ext uri="{FF2B5EF4-FFF2-40B4-BE49-F238E27FC236}">
                <a16:creationId xmlns:a16="http://schemas.microsoft.com/office/drawing/2014/main" id="{8501B7AD-4447-431C-820A-B06208BB1CA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329762" y="8950797"/>
            <a:ext cx="737607" cy="737607"/>
          </a:xfrm>
          <a:prstGeom prst="rect">
            <a:avLst/>
          </a:prstGeom>
        </p:spPr>
      </p:pic>
      <p:sp>
        <p:nvSpPr>
          <p:cNvPr id="22" name="Prostokąt 21">
            <a:extLst>
              <a:ext uri="{FF2B5EF4-FFF2-40B4-BE49-F238E27FC236}">
                <a16:creationId xmlns:a16="http://schemas.microsoft.com/office/drawing/2014/main" id="{B9F11E83-9D18-4FE3-9507-A43866BB76BF}"/>
              </a:ext>
            </a:extLst>
          </p:cNvPr>
          <p:cNvSpPr/>
          <p:nvPr/>
        </p:nvSpPr>
        <p:spPr>
          <a:xfrm>
            <a:off x="363179" y="9803588"/>
            <a:ext cx="1942687" cy="1600438"/>
          </a:xfrm>
          <a:prstGeom prst="rect">
            <a:avLst/>
          </a:prstGeom>
        </p:spPr>
        <p:txBody>
          <a:bodyPr wrap="square">
            <a:spAutoFit/>
          </a:bodyPr>
          <a:lstStyle/>
          <a:p>
            <a:r>
              <a:rPr lang="pl-PL" sz="1400" dirty="0"/>
              <a:t>spadku sprzedaży towarów lub usług </a:t>
            </a:r>
            <a:br>
              <a:rPr lang="pl-PL" sz="1400" dirty="0"/>
            </a:br>
            <a:r>
              <a:rPr lang="pl-PL" sz="1400" dirty="0"/>
              <a:t>w okresie 6 miesięcy przed datą zgłoszenia do projektu </a:t>
            </a:r>
            <a:br>
              <a:rPr lang="pl-PL" sz="1400" dirty="0"/>
            </a:br>
            <a:r>
              <a:rPr lang="pl-PL" sz="1400" dirty="0"/>
              <a:t>(z wyłączeniem sezonowych zmian)</a:t>
            </a:r>
          </a:p>
        </p:txBody>
      </p:sp>
      <p:sp>
        <p:nvSpPr>
          <p:cNvPr id="23" name="Prostokąt 22">
            <a:extLst>
              <a:ext uri="{FF2B5EF4-FFF2-40B4-BE49-F238E27FC236}">
                <a16:creationId xmlns:a16="http://schemas.microsoft.com/office/drawing/2014/main" id="{099A4D43-8EB8-4F62-A0EC-FB3AF06A4DB9}"/>
              </a:ext>
            </a:extLst>
          </p:cNvPr>
          <p:cNvSpPr/>
          <p:nvPr/>
        </p:nvSpPr>
        <p:spPr>
          <a:xfrm>
            <a:off x="2452883" y="9816507"/>
            <a:ext cx="2349595" cy="1600438"/>
          </a:xfrm>
          <a:prstGeom prst="rect">
            <a:avLst/>
          </a:prstGeom>
        </p:spPr>
        <p:txBody>
          <a:bodyPr wrap="square">
            <a:spAutoFit/>
          </a:bodyPr>
          <a:lstStyle/>
          <a:p>
            <a:r>
              <a:rPr lang="pl-PL" sz="1400" dirty="0"/>
              <a:t>istotnych zmianach kadrowych mających wpływ na prowadzoną działalność gospodarczą (odpływ kluczowego personelu) </a:t>
            </a:r>
            <a:br>
              <a:rPr lang="pl-PL" sz="1400" dirty="0"/>
            </a:br>
            <a:r>
              <a:rPr lang="pl-PL" sz="1400" dirty="0"/>
              <a:t>w okresie co najmniej 2 ostatnich miesięcy</a:t>
            </a:r>
          </a:p>
        </p:txBody>
      </p:sp>
      <p:cxnSp>
        <p:nvCxnSpPr>
          <p:cNvPr id="44" name="Łącznik prosty 43">
            <a:extLst>
              <a:ext uri="{FF2B5EF4-FFF2-40B4-BE49-F238E27FC236}">
                <a16:creationId xmlns:a16="http://schemas.microsoft.com/office/drawing/2014/main" id="{69B4A2DD-C198-4D74-A1A8-6CF71D730862}"/>
              </a:ext>
            </a:extLst>
          </p:cNvPr>
          <p:cNvCxnSpPr>
            <a:cxnSpLocks/>
          </p:cNvCxnSpPr>
          <p:nvPr/>
        </p:nvCxnSpPr>
        <p:spPr>
          <a:xfrm flipV="1">
            <a:off x="2182152" y="8892226"/>
            <a:ext cx="0" cy="2416148"/>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7" name="Łącznik prosty 46">
            <a:extLst>
              <a:ext uri="{FF2B5EF4-FFF2-40B4-BE49-F238E27FC236}">
                <a16:creationId xmlns:a16="http://schemas.microsoft.com/office/drawing/2014/main" id="{03FFAF51-5212-47A0-BD5D-5A9F168DA964}"/>
              </a:ext>
            </a:extLst>
          </p:cNvPr>
          <p:cNvCxnSpPr>
            <a:cxnSpLocks/>
          </p:cNvCxnSpPr>
          <p:nvPr/>
        </p:nvCxnSpPr>
        <p:spPr>
          <a:xfrm flipV="1">
            <a:off x="4725043" y="8841992"/>
            <a:ext cx="0" cy="2416148"/>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467622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Prostokąt 86">
            <a:extLst>
              <a:ext uri="{FF2B5EF4-FFF2-40B4-BE49-F238E27FC236}">
                <a16:creationId xmlns:a16="http://schemas.microsoft.com/office/drawing/2014/main" id="{386DBF9F-299F-46EC-8EA2-0DB8114D6265}"/>
              </a:ext>
            </a:extLst>
          </p:cNvPr>
          <p:cNvSpPr/>
          <p:nvPr/>
        </p:nvSpPr>
        <p:spPr>
          <a:xfrm>
            <a:off x="1072488" y="10029607"/>
            <a:ext cx="5622818" cy="127951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4" name="Prostokąt 83">
            <a:extLst>
              <a:ext uri="{FF2B5EF4-FFF2-40B4-BE49-F238E27FC236}">
                <a16:creationId xmlns:a16="http://schemas.microsoft.com/office/drawing/2014/main" id="{F38F3365-F52D-4007-A4BF-ED33C44730C8}"/>
              </a:ext>
            </a:extLst>
          </p:cNvPr>
          <p:cNvSpPr/>
          <p:nvPr/>
        </p:nvSpPr>
        <p:spPr>
          <a:xfrm>
            <a:off x="1072488" y="2383728"/>
            <a:ext cx="5569351" cy="134408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3" name="Prostokąt 82">
            <a:extLst>
              <a:ext uri="{FF2B5EF4-FFF2-40B4-BE49-F238E27FC236}">
                <a16:creationId xmlns:a16="http://schemas.microsoft.com/office/drawing/2014/main" id="{4AF022DA-CD00-4F5B-9D0B-4663AD62BF7A}"/>
              </a:ext>
            </a:extLst>
          </p:cNvPr>
          <p:cNvSpPr/>
          <p:nvPr/>
        </p:nvSpPr>
        <p:spPr>
          <a:xfrm>
            <a:off x="1072488" y="6601941"/>
            <a:ext cx="5622818" cy="880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1" name="Prostokąt 80">
            <a:extLst>
              <a:ext uri="{FF2B5EF4-FFF2-40B4-BE49-F238E27FC236}">
                <a16:creationId xmlns:a16="http://schemas.microsoft.com/office/drawing/2014/main" id="{E5837071-F8E4-4A51-B034-33C80D87858A}"/>
              </a:ext>
            </a:extLst>
          </p:cNvPr>
          <p:cNvSpPr/>
          <p:nvPr/>
        </p:nvSpPr>
        <p:spPr>
          <a:xfrm>
            <a:off x="1072487" y="3954011"/>
            <a:ext cx="5569351" cy="9631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1" name="Prostokąt 40">
            <a:extLst>
              <a:ext uri="{FF2B5EF4-FFF2-40B4-BE49-F238E27FC236}">
                <a16:creationId xmlns:a16="http://schemas.microsoft.com/office/drawing/2014/main" id="{06628DE8-C604-4F18-8731-A4B39E93F9EE}"/>
              </a:ext>
            </a:extLst>
          </p:cNvPr>
          <p:cNvSpPr/>
          <p:nvPr/>
        </p:nvSpPr>
        <p:spPr>
          <a:xfrm>
            <a:off x="-554200" y="2001028"/>
            <a:ext cx="2244979" cy="1569660"/>
          </a:xfrm>
          <a:prstGeom prst="rect">
            <a:avLst/>
          </a:prstGeom>
          <a:noFill/>
        </p:spPr>
        <p:txBody>
          <a:bodyPr wrap="square" lIns="91440" tIns="45720" rIns="91440" bIns="45720">
            <a:spAutoFit/>
          </a:bodyPr>
          <a:lstStyle/>
          <a:p>
            <a:pPr algn="ctr"/>
            <a:r>
              <a:rPr lang="pl-PL" sz="9600" b="1" cap="none" spc="50" dirty="0">
                <a:ln w="0"/>
                <a:solidFill>
                  <a:schemeClr val="bg2"/>
                </a:solidFill>
                <a:effectLst>
                  <a:outerShdw blurRad="50800" dist="38100" dir="5400000" algn="t" rotWithShape="0">
                    <a:prstClr val="black">
                      <a:alpha val="40000"/>
                    </a:prstClr>
                  </a:outerShdw>
                </a:effectLst>
              </a:rPr>
              <a:t>1</a:t>
            </a:r>
          </a:p>
        </p:txBody>
      </p:sp>
      <p:sp>
        <p:nvSpPr>
          <p:cNvPr id="4" name="Prostokąt 3">
            <a:extLst>
              <a:ext uri="{FF2B5EF4-FFF2-40B4-BE49-F238E27FC236}">
                <a16:creationId xmlns:a16="http://schemas.microsoft.com/office/drawing/2014/main" id="{19AF9C08-C033-4702-BCBA-91C8207EF012}"/>
              </a:ext>
            </a:extLst>
          </p:cNvPr>
          <p:cNvSpPr/>
          <p:nvPr/>
        </p:nvSpPr>
        <p:spPr>
          <a:xfrm>
            <a:off x="10696" y="-38700"/>
            <a:ext cx="6858000" cy="2189176"/>
          </a:xfrm>
          <a:prstGeom prst="rect">
            <a:avLst/>
          </a:prstGeom>
          <a:solidFill>
            <a:srgbClr val="E47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7" name="pole tekstowe 6">
            <a:extLst>
              <a:ext uri="{FF2B5EF4-FFF2-40B4-BE49-F238E27FC236}">
                <a16:creationId xmlns:a16="http://schemas.microsoft.com/office/drawing/2014/main" id="{069665B9-7292-4E81-80F9-6115491B3348}"/>
              </a:ext>
            </a:extLst>
          </p:cNvPr>
          <p:cNvSpPr txBox="1"/>
          <p:nvPr/>
        </p:nvSpPr>
        <p:spPr>
          <a:xfrm flipH="1">
            <a:off x="258286" y="569538"/>
            <a:ext cx="6697135" cy="1015663"/>
          </a:xfrm>
          <a:prstGeom prst="rect">
            <a:avLst/>
          </a:prstGeom>
          <a:noFill/>
          <a:ln>
            <a:noFill/>
          </a:ln>
        </p:spPr>
        <p:txBody>
          <a:bodyPr wrap="square" rtlCol="0">
            <a:spAutoFit/>
          </a:bodyPr>
          <a:lstStyle/>
          <a:p>
            <a:r>
              <a:rPr lang="pl-PL" sz="3000" b="1" dirty="0">
                <a:solidFill>
                  <a:schemeClr val="bg1"/>
                </a:solidFill>
              </a:rPr>
              <a:t>Jak aplikować o wsparcie w projekcie System Wczesnego Ostrzegania (SWO)? </a:t>
            </a:r>
          </a:p>
        </p:txBody>
      </p:sp>
      <p:sp>
        <p:nvSpPr>
          <p:cNvPr id="8" name="pole tekstowe 7">
            <a:extLst>
              <a:ext uri="{FF2B5EF4-FFF2-40B4-BE49-F238E27FC236}">
                <a16:creationId xmlns:a16="http://schemas.microsoft.com/office/drawing/2014/main" id="{54F2CDA0-2B25-4727-BA9E-13567CAE1E13}"/>
              </a:ext>
            </a:extLst>
          </p:cNvPr>
          <p:cNvSpPr txBox="1"/>
          <p:nvPr/>
        </p:nvSpPr>
        <p:spPr>
          <a:xfrm flipH="1">
            <a:off x="1197809" y="2529700"/>
            <a:ext cx="5040146" cy="1077218"/>
          </a:xfrm>
          <a:prstGeom prst="rect">
            <a:avLst/>
          </a:prstGeom>
          <a:noFill/>
          <a:ln>
            <a:noFill/>
          </a:ln>
        </p:spPr>
        <p:txBody>
          <a:bodyPr wrap="square" rtlCol="0">
            <a:spAutoFit/>
          </a:bodyPr>
          <a:lstStyle/>
          <a:p>
            <a:r>
              <a:rPr lang="pl-PL" sz="1600" dirty="0"/>
              <a:t>Zgłoszenie chęci udziału w projekcie poprzez wypełnienie formularza dostępnego na stronie internetowej projektu SWO i załączenie wypełnionej i podpisanej ankiety rekrutacyjnej oraz informacji o spełnianiu kryteriów MŚP .</a:t>
            </a:r>
            <a:endParaRPr lang="pl-PL" dirty="0"/>
          </a:p>
        </p:txBody>
      </p:sp>
      <p:sp>
        <p:nvSpPr>
          <p:cNvPr id="10" name="pole tekstowe 9">
            <a:extLst>
              <a:ext uri="{FF2B5EF4-FFF2-40B4-BE49-F238E27FC236}">
                <a16:creationId xmlns:a16="http://schemas.microsoft.com/office/drawing/2014/main" id="{0F121CF8-69BF-4DBF-8F32-BFE3E462A9AB}"/>
              </a:ext>
            </a:extLst>
          </p:cNvPr>
          <p:cNvSpPr txBox="1"/>
          <p:nvPr/>
        </p:nvSpPr>
        <p:spPr>
          <a:xfrm flipH="1">
            <a:off x="1197809" y="4121452"/>
            <a:ext cx="5451648" cy="861774"/>
          </a:xfrm>
          <a:prstGeom prst="rect">
            <a:avLst/>
          </a:prstGeom>
          <a:noFill/>
          <a:ln>
            <a:noFill/>
          </a:ln>
        </p:spPr>
        <p:txBody>
          <a:bodyPr wrap="square" rtlCol="0">
            <a:spAutoFit/>
          </a:bodyPr>
          <a:lstStyle/>
          <a:p>
            <a:r>
              <a:rPr lang="pl-PL" sz="1600" dirty="0"/>
              <a:t>Oczekiwanie na weryfikację dokumentów zgłoszeniowych przez wykonawcę rekrutującego. </a:t>
            </a:r>
            <a:endParaRPr lang="pl-PL" sz="1400" dirty="0"/>
          </a:p>
          <a:p>
            <a:endParaRPr lang="pl-PL" dirty="0"/>
          </a:p>
        </p:txBody>
      </p:sp>
      <p:sp>
        <p:nvSpPr>
          <p:cNvPr id="12" name="pole tekstowe 11">
            <a:extLst>
              <a:ext uri="{FF2B5EF4-FFF2-40B4-BE49-F238E27FC236}">
                <a16:creationId xmlns:a16="http://schemas.microsoft.com/office/drawing/2014/main" id="{484F847F-9228-4A73-A1FD-EC9884D5DBA8}"/>
              </a:ext>
            </a:extLst>
          </p:cNvPr>
          <p:cNvSpPr txBox="1"/>
          <p:nvPr/>
        </p:nvSpPr>
        <p:spPr>
          <a:xfrm flipH="1">
            <a:off x="1140405" y="6701851"/>
            <a:ext cx="5694537" cy="800219"/>
          </a:xfrm>
          <a:prstGeom prst="rect">
            <a:avLst/>
          </a:prstGeom>
          <a:noFill/>
          <a:ln>
            <a:noFill/>
          </a:ln>
        </p:spPr>
        <p:txBody>
          <a:bodyPr wrap="square" rtlCol="0">
            <a:spAutoFit/>
          </a:bodyPr>
          <a:lstStyle/>
          <a:p>
            <a:r>
              <a:rPr lang="pl-PL" sz="1600" dirty="0"/>
              <a:t>Skompletowanie i przedstawienie dokumentów potwierdzających kwalifikowalność do projektu, niezbędnych do zawarcia umowy. </a:t>
            </a:r>
          </a:p>
          <a:p>
            <a:endParaRPr lang="pl-PL" sz="1400" dirty="0"/>
          </a:p>
        </p:txBody>
      </p:sp>
      <p:sp>
        <p:nvSpPr>
          <p:cNvPr id="17" name="pole tekstowe 16">
            <a:extLst>
              <a:ext uri="{FF2B5EF4-FFF2-40B4-BE49-F238E27FC236}">
                <a16:creationId xmlns:a16="http://schemas.microsoft.com/office/drawing/2014/main" id="{29003C65-E0CD-462D-B7B1-514D3B8CEC99}"/>
              </a:ext>
            </a:extLst>
          </p:cNvPr>
          <p:cNvSpPr txBox="1"/>
          <p:nvPr/>
        </p:nvSpPr>
        <p:spPr>
          <a:xfrm flipH="1">
            <a:off x="319505" y="7653046"/>
            <a:ext cx="4807947" cy="830997"/>
          </a:xfrm>
          <a:prstGeom prst="rect">
            <a:avLst/>
          </a:prstGeom>
          <a:noFill/>
          <a:ln>
            <a:noFill/>
          </a:ln>
        </p:spPr>
        <p:txBody>
          <a:bodyPr wrap="square" rtlCol="0">
            <a:spAutoFit/>
          </a:bodyPr>
          <a:lstStyle/>
          <a:p>
            <a:r>
              <a:rPr lang="pl-PL" sz="1600" dirty="0"/>
              <a:t>Tyle zajmie weryfikacja kwalifikowalności przedsiębiorcy </a:t>
            </a:r>
            <a:br>
              <a:rPr lang="pl-PL" sz="1600" dirty="0"/>
            </a:br>
            <a:r>
              <a:rPr lang="pl-PL" sz="1600" dirty="0"/>
              <a:t>do projektu po przekazaniu na wskazany adres e-mail kompletu wymaganych dokumentów.</a:t>
            </a:r>
            <a:endParaRPr lang="pl-PL" dirty="0"/>
          </a:p>
        </p:txBody>
      </p:sp>
      <p:pic>
        <p:nvPicPr>
          <p:cNvPr id="24" name="Grafika 23" descr="Poczta e-mail">
            <a:extLst>
              <a:ext uri="{FF2B5EF4-FFF2-40B4-BE49-F238E27FC236}">
                <a16:creationId xmlns:a16="http://schemas.microsoft.com/office/drawing/2014/main" id="{325C6A4F-EAF8-477E-A638-3C665B1B621C}"/>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8286" y="8667148"/>
            <a:ext cx="985244" cy="985244"/>
          </a:xfrm>
          <a:prstGeom prst="rect">
            <a:avLst/>
          </a:prstGeom>
        </p:spPr>
      </p:pic>
      <p:sp>
        <p:nvSpPr>
          <p:cNvPr id="25" name="pole tekstowe 24">
            <a:extLst>
              <a:ext uri="{FF2B5EF4-FFF2-40B4-BE49-F238E27FC236}">
                <a16:creationId xmlns:a16="http://schemas.microsoft.com/office/drawing/2014/main" id="{043CBBEA-5C0D-4F8F-A0DB-24F67ACE418C}"/>
              </a:ext>
            </a:extLst>
          </p:cNvPr>
          <p:cNvSpPr txBox="1"/>
          <p:nvPr/>
        </p:nvSpPr>
        <p:spPr>
          <a:xfrm flipH="1">
            <a:off x="1361357" y="8726392"/>
            <a:ext cx="5694536" cy="1107996"/>
          </a:xfrm>
          <a:prstGeom prst="rect">
            <a:avLst/>
          </a:prstGeom>
          <a:noFill/>
          <a:ln>
            <a:noFill/>
          </a:ln>
        </p:spPr>
        <p:txBody>
          <a:bodyPr wrap="square" rtlCol="0">
            <a:spAutoFit/>
          </a:bodyPr>
          <a:lstStyle/>
          <a:p>
            <a:r>
              <a:rPr lang="pl-PL" sz="1600" dirty="0"/>
              <a:t>Informacja zwrotna udzielona zostanie drogą mailową. </a:t>
            </a:r>
            <a:br>
              <a:rPr lang="pl-PL" sz="1600" dirty="0"/>
            </a:br>
            <a:r>
              <a:rPr lang="pl-PL" sz="1600" dirty="0"/>
              <a:t>W przypadku negatywnej weryfikacji można aplikować </a:t>
            </a:r>
            <a:br>
              <a:rPr lang="pl-PL" sz="1600" dirty="0"/>
            </a:br>
            <a:r>
              <a:rPr lang="pl-PL" sz="1600" dirty="0"/>
              <a:t>ponownie, nie ma jednak możliwości odwołania się od decyzji.</a:t>
            </a:r>
          </a:p>
          <a:p>
            <a:endParaRPr lang="pl-PL" dirty="0"/>
          </a:p>
        </p:txBody>
      </p:sp>
      <p:sp>
        <p:nvSpPr>
          <p:cNvPr id="36" name="pole tekstowe 35">
            <a:extLst>
              <a:ext uri="{FF2B5EF4-FFF2-40B4-BE49-F238E27FC236}">
                <a16:creationId xmlns:a16="http://schemas.microsoft.com/office/drawing/2014/main" id="{3A5561ED-DE7C-4ACF-8306-D97954D99719}"/>
              </a:ext>
            </a:extLst>
          </p:cNvPr>
          <p:cNvSpPr txBox="1"/>
          <p:nvPr/>
        </p:nvSpPr>
        <p:spPr>
          <a:xfrm flipH="1">
            <a:off x="1197809" y="10083410"/>
            <a:ext cx="5579728" cy="1077218"/>
          </a:xfrm>
          <a:prstGeom prst="rect">
            <a:avLst/>
          </a:prstGeom>
          <a:noFill/>
          <a:ln>
            <a:noFill/>
          </a:ln>
        </p:spPr>
        <p:txBody>
          <a:bodyPr wrap="square" rtlCol="0">
            <a:spAutoFit/>
          </a:bodyPr>
          <a:lstStyle/>
          <a:p>
            <a:r>
              <a:rPr lang="pl-PL" sz="1600" dirty="0"/>
              <a:t>Przedsiębiorca zakwalifikowany do projektu przed podpisaniem umowy przedkłada oryginalne dokumenty niezbędne do jej zawarcia. Umowa zawierana jest na maksymalnie 6 miesięcy </a:t>
            </a:r>
            <a:br>
              <a:rPr lang="pl-PL" sz="1600" dirty="0"/>
            </a:br>
            <a:r>
              <a:rPr lang="pl-PL" sz="1600" dirty="0"/>
              <a:t>od daty jej podpisania. </a:t>
            </a:r>
          </a:p>
        </p:txBody>
      </p:sp>
      <p:sp>
        <p:nvSpPr>
          <p:cNvPr id="42" name="Prostokąt 41">
            <a:extLst>
              <a:ext uri="{FF2B5EF4-FFF2-40B4-BE49-F238E27FC236}">
                <a16:creationId xmlns:a16="http://schemas.microsoft.com/office/drawing/2014/main" id="{E04D9C3B-AA86-4A81-A4F5-3742B7FCBDBB}"/>
              </a:ext>
            </a:extLst>
          </p:cNvPr>
          <p:cNvSpPr/>
          <p:nvPr/>
        </p:nvSpPr>
        <p:spPr>
          <a:xfrm>
            <a:off x="184088" y="5183889"/>
            <a:ext cx="6511217" cy="1062629"/>
          </a:xfrm>
          <a:prstGeom prst="rect">
            <a:avLst/>
          </a:prstGeom>
          <a:noFill/>
          <a:ln w="41275">
            <a:solidFill>
              <a:srgbClr val="E47A05"/>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pl-PL"/>
          </a:p>
        </p:txBody>
      </p:sp>
      <p:sp>
        <p:nvSpPr>
          <p:cNvPr id="11" name="pole tekstowe 10">
            <a:extLst>
              <a:ext uri="{FF2B5EF4-FFF2-40B4-BE49-F238E27FC236}">
                <a16:creationId xmlns:a16="http://schemas.microsoft.com/office/drawing/2014/main" id="{57B6F2FE-1EEA-4B14-94BB-B325C59A3C4E}"/>
              </a:ext>
            </a:extLst>
          </p:cNvPr>
          <p:cNvSpPr txBox="1"/>
          <p:nvPr/>
        </p:nvSpPr>
        <p:spPr>
          <a:xfrm flipH="1">
            <a:off x="568290" y="5394880"/>
            <a:ext cx="6030350" cy="861774"/>
          </a:xfrm>
          <a:prstGeom prst="rect">
            <a:avLst/>
          </a:prstGeom>
          <a:noFill/>
          <a:ln>
            <a:noFill/>
          </a:ln>
        </p:spPr>
        <p:txBody>
          <a:bodyPr wrap="square" rtlCol="0">
            <a:spAutoFit/>
          </a:bodyPr>
          <a:lstStyle/>
          <a:p>
            <a:r>
              <a:rPr lang="pl-PL" sz="1600" dirty="0"/>
              <a:t>Wynik ankiety wskazujący na okresowe trudności umożliwia udział </a:t>
            </a:r>
            <a:br>
              <a:rPr lang="pl-PL" sz="1600" dirty="0"/>
            </a:br>
            <a:r>
              <a:rPr lang="pl-PL" sz="1600" dirty="0"/>
              <a:t>w projekcie SWO. </a:t>
            </a:r>
          </a:p>
          <a:p>
            <a:endParaRPr lang="pl-PL" dirty="0"/>
          </a:p>
        </p:txBody>
      </p:sp>
      <p:pic>
        <p:nvPicPr>
          <p:cNvPr id="54" name="Grafika 53" descr="Wykrzyknik">
            <a:extLst>
              <a:ext uri="{FF2B5EF4-FFF2-40B4-BE49-F238E27FC236}">
                <a16:creationId xmlns:a16="http://schemas.microsoft.com/office/drawing/2014/main" id="{5356AEBD-4421-4B75-93D8-2CD4F1B8C5A8}"/>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2258" y="5373640"/>
            <a:ext cx="623287" cy="623287"/>
          </a:xfrm>
          <a:prstGeom prst="rect">
            <a:avLst/>
          </a:prstGeom>
        </p:spPr>
      </p:pic>
      <p:pic>
        <p:nvPicPr>
          <p:cNvPr id="55" name="Grafika 54" descr="Wykrzyknik">
            <a:extLst>
              <a:ext uri="{FF2B5EF4-FFF2-40B4-BE49-F238E27FC236}">
                <a16:creationId xmlns:a16="http://schemas.microsoft.com/office/drawing/2014/main" id="{3EFB08E9-3DEB-4B7C-A571-2D6859C5CCC5}"/>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22685" y="5369102"/>
            <a:ext cx="623287" cy="623287"/>
          </a:xfrm>
          <a:prstGeom prst="rect">
            <a:avLst/>
          </a:prstGeom>
        </p:spPr>
      </p:pic>
      <p:sp>
        <p:nvSpPr>
          <p:cNvPr id="57" name="Prostokąt 56">
            <a:extLst>
              <a:ext uri="{FF2B5EF4-FFF2-40B4-BE49-F238E27FC236}">
                <a16:creationId xmlns:a16="http://schemas.microsoft.com/office/drawing/2014/main" id="{2D5C3192-4E52-4070-BC09-9A5B61D5DFFC}"/>
              </a:ext>
            </a:extLst>
          </p:cNvPr>
          <p:cNvSpPr/>
          <p:nvPr/>
        </p:nvSpPr>
        <p:spPr>
          <a:xfrm>
            <a:off x="-481483" y="6217956"/>
            <a:ext cx="2244979" cy="1569660"/>
          </a:xfrm>
          <a:prstGeom prst="rect">
            <a:avLst/>
          </a:prstGeom>
          <a:noFill/>
        </p:spPr>
        <p:txBody>
          <a:bodyPr wrap="square" lIns="91440" tIns="45720" rIns="91440" bIns="45720">
            <a:spAutoFit/>
          </a:bodyPr>
          <a:lstStyle/>
          <a:p>
            <a:pPr algn="ctr"/>
            <a:r>
              <a:rPr lang="pl-PL" sz="9600" b="1" spc="50" dirty="0">
                <a:ln w="0"/>
                <a:solidFill>
                  <a:schemeClr val="bg2"/>
                </a:solidFill>
                <a:effectLst>
                  <a:outerShdw blurRad="50800" dist="38100" dir="5400000" algn="t" rotWithShape="0">
                    <a:prstClr val="black">
                      <a:alpha val="40000"/>
                    </a:prstClr>
                  </a:outerShdw>
                </a:effectLst>
              </a:rPr>
              <a:t>2</a:t>
            </a:r>
            <a:endParaRPr lang="pl-PL" sz="9600" b="1" cap="none" spc="50" dirty="0">
              <a:ln w="0"/>
              <a:solidFill>
                <a:schemeClr val="bg2"/>
              </a:solidFill>
              <a:effectLst>
                <a:outerShdw blurRad="50800" dist="38100" dir="5400000" algn="t" rotWithShape="0">
                  <a:prstClr val="black">
                    <a:alpha val="40000"/>
                  </a:prstClr>
                </a:outerShdw>
              </a:effectLst>
            </a:endParaRPr>
          </a:p>
        </p:txBody>
      </p:sp>
      <p:sp>
        <p:nvSpPr>
          <p:cNvPr id="59" name="Prostokąt: zaokrąglone rogi 58">
            <a:extLst>
              <a:ext uri="{FF2B5EF4-FFF2-40B4-BE49-F238E27FC236}">
                <a16:creationId xmlns:a16="http://schemas.microsoft.com/office/drawing/2014/main" id="{24A4B74C-6DEB-4592-8EC8-D76103CA4407}"/>
              </a:ext>
            </a:extLst>
          </p:cNvPr>
          <p:cNvSpPr/>
          <p:nvPr/>
        </p:nvSpPr>
        <p:spPr>
          <a:xfrm>
            <a:off x="5207422" y="7696240"/>
            <a:ext cx="1442036" cy="815472"/>
          </a:xfrm>
          <a:prstGeom prst="roundRect">
            <a:avLst/>
          </a:prstGeom>
          <a:solidFill>
            <a:srgbClr val="E47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Prostokąt 15">
            <a:extLst>
              <a:ext uri="{FF2B5EF4-FFF2-40B4-BE49-F238E27FC236}">
                <a16:creationId xmlns:a16="http://schemas.microsoft.com/office/drawing/2014/main" id="{FA544053-9F57-447E-8D9C-0348078EAF09}"/>
              </a:ext>
            </a:extLst>
          </p:cNvPr>
          <p:cNvSpPr/>
          <p:nvPr/>
        </p:nvSpPr>
        <p:spPr>
          <a:xfrm>
            <a:off x="5292867" y="7725289"/>
            <a:ext cx="1270205" cy="707886"/>
          </a:xfrm>
          <a:prstGeom prst="rect">
            <a:avLst/>
          </a:prstGeom>
          <a:noFill/>
        </p:spPr>
        <p:txBody>
          <a:bodyPr wrap="square" lIns="91440" tIns="45720" rIns="91440" bIns="45720">
            <a:spAutoFit/>
          </a:bodyPr>
          <a:lstStyle/>
          <a:p>
            <a:pPr algn="ctr"/>
            <a:r>
              <a:rPr lang="pl-PL" sz="2000" b="1" cap="none" spc="0" dirty="0">
                <a:ln w="10160">
                  <a:solidFill>
                    <a:schemeClr val="bg1">
                      <a:lumMod val="75000"/>
                    </a:schemeClr>
                  </a:solidFill>
                  <a:prstDash val="solid"/>
                </a:ln>
                <a:solidFill>
                  <a:schemeClr val="bg1"/>
                </a:solidFill>
                <a:effectLst>
                  <a:outerShdw blurRad="38100" dist="22860" dir="5400000" algn="tl" rotWithShape="0">
                    <a:srgbClr val="000000">
                      <a:alpha val="30000"/>
                    </a:srgbClr>
                  </a:outerShdw>
                </a:effectLst>
              </a:rPr>
              <a:t>10 dni roboczych</a:t>
            </a:r>
          </a:p>
        </p:txBody>
      </p:sp>
      <p:sp>
        <p:nvSpPr>
          <p:cNvPr id="66" name="Prostokąt 65">
            <a:extLst>
              <a:ext uri="{FF2B5EF4-FFF2-40B4-BE49-F238E27FC236}">
                <a16:creationId xmlns:a16="http://schemas.microsoft.com/office/drawing/2014/main" id="{03B51974-836F-4F27-B1D1-7DF6A31F2518}"/>
              </a:ext>
            </a:extLst>
          </p:cNvPr>
          <p:cNvSpPr/>
          <p:nvPr/>
        </p:nvSpPr>
        <p:spPr>
          <a:xfrm>
            <a:off x="-584625" y="9739459"/>
            <a:ext cx="2244979" cy="1569660"/>
          </a:xfrm>
          <a:prstGeom prst="rect">
            <a:avLst/>
          </a:prstGeom>
          <a:noFill/>
        </p:spPr>
        <p:txBody>
          <a:bodyPr wrap="square" lIns="91440" tIns="45720" rIns="91440" bIns="45720">
            <a:spAutoFit/>
          </a:bodyPr>
          <a:lstStyle/>
          <a:p>
            <a:pPr algn="ctr"/>
            <a:r>
              <a:rPr lang="pl-PL" sz="9600" b="1" cap="none" spc="50" dirty="0">
                <a:ln w="0"/>
                <a:solidFill>
                  <a:schemeClr val="bg2"/>
                </a:solidFill>
                <a:effectLst>
                  <a:outerShdw blurRad="50800" dist="38100" dir="5400000" algn="t" rotWithShape="0">
                    <a:prstClr val="black">
                      <a:alpha val="40000"/>
                    </a:prstClr>
                  </a:outerShdw>
                </a:effectLst>
              </a:rPr>
              <a:t>3</a:t>
            </a:r>
          </a:p>
        </p:txBody>
      </p:sp>
      <p:cxnSp>
        <p:nvCxnSpPr>
          <p:cNvPr id="70" name="Łącznik prosty 69">
            <a:extLst>
              <a:ext uri="{FF2B5EF4-FFF2-40B4-BE49-F238E27FC236}">
                <a16:creationId xmlns:a16="http://schemas.microsoft.com/office/drawing/2014/main" id="{68F2EDEB-43ED-446F-BE8B-79952827392D}"/>
              </a:ext>
            </a:extLst>
          </p:cNvPr>
          <p:cNvCxnSpPr>
            <a:cxnSpLocks/>
          </p:cNvCxnSpPr>
          <p:nvPr/>
        </p:nvCxnSpPr>
        <p:spPr>
          <a:xfrm>
            <a:off x="0" y="6437194"/>
            <a:ext cx="7055893" cy="0"/>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4" name="Łącznik prosty 73">
            <a:extLst>
              <a:ext uri="{FF2B5EF4-FFF2-40B4-BE49-F238E27FC236}">
                <a16:creationId xmlns:a16="http://schemas.microsoft.com/office/drawing/2014/main" id="{59A96EF4-31B5-4091-A647-DB3D9B78BE5E}"/>
              </a:ext>
            </a:extLst>
          </p:cNvPr>
          <p:cNvCxnSpPr>
            <a:cxnSpLocks/>
          </p:cNvCxnSpPr>
          <p:nvPr/>
        </p:nvCxnSpPr>
        <p:spPr>
          <a:xfrm flipV="1">
            <a:off x="0" y="9818466"/>
            <a:ext cx="6861092" cy="15922"/>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7" name="Prostokąt 36">
            <a:extLst>
              <a:ext uri="{FF2B5EF4-FFF2-40B4-BE49-F238E27FC236}">
                <a16:creationId xmlns:a16="http://schemas.microsoft.com/office/drawing/2014/main" id="{F05A7BFD-2396-4321-8F0D-438C72C2A682}"/>
              </a:ext>
            </a:extLst>
          </p:cNvPr>
          <p:cNvSpPr/>
          <p:nvPr/>
        </p:nvSpPr>
        <p:spPr>
          <a:xfrm>
            <a:off x="-12530" y="11574063"/>
            <a:ext cx="6881225" cy="622850"/>
          </a:xfrm>
          <a:prstGeom prst="rect">
            <a:avLst/>
          </a:prstGeom>
          <a:solidFill>
            <a:srgbClr val="E47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38" name="pole tekstowe 37">
            <a:extLst>
              <a:ext uri="{FF2B5EF4-FFF2-40B4-BE49-F238E27FC236}">
                <a16:creationId xmlns:a16="http://schemas.microsoft.com/office/drawing/2014/main" id="{C2630ACB-EAF7-4A71-ADD9-8D3C21A508A9}"/>
              </a:ext>
            </a:extLst>
          </p:cNvPr>
          <p:cNvSpPr txBox="1"/>
          <p:nvPr/>
        </p:nvSpPr>
        <p:spPr>
          <a:xfrm flipH="1">
            <a:off x="309377" y="11669715"/>
            <a:ext cx="6359752" cy="400110"/>
          </a:xfrm>
          <a:prstGeom prst="rect">
            <a:avLst/>
          </a:prstGeom>
          <a:noFill/>
          <a:ln>
            <a:noFill/>
          </a:ln>
        </p:spPr>
        <p:txBody>
          <a:bodyPr wrap="square" rtlCol="0">
            <a:spAutoFit/>
          </a:bodyPr>
          <a:lstStyle/>
          <a:p>
            <a:r>
              <a:rPr lang="pl-PL" sz="2000" b="1" dirty="0">
                <a:solidFill>
                  <a:schemeClr val="bg1"/>
                </a:solidFill>
              </a:rPr>
              <a:t>Szczegółowe informacje znajdują się w </a:t>
            </a:r>
            <a:r>
              <a:rPr lang="pl-PL" sz="2000" b="1" dirty="0">
                <a:solidFill>
                  <a:schemeClr val="bg1"/>
                </a:solidFill>
                <a:hlinkClick r:id="rId6"/>
              </a:rPr>
              <a:t>Regulaminie</a:t>
            </a:r>
            <a:r>
              <a:rPr lang="pl-PL" sz="2000" b="1" dirty="0">
                <a:solidFill>
                  <a:schemeClr val="bg1"/>
                </a:solidFill>
              </a:rPr>
              <a:t>.</a:t>
            </a:r>
          </a:p>
        </p:txBody>
      </p:sp>
    </p:spTree>
    <p:extLst>
      <p:ext uri="{BB962C8B-B14F-4D97-AF65-F5344CB8AC3E}">
        <p14:creationId xmlns:p14="http://schemas.microsoft.com/office/powerpoint/2010/main" val="150808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Prostokąt 43">
            <a:extLst>
              <a:ext uri="{FF2B5EF4-FFF2-40B4-BE49-F238E27FC236}">
                <a16:creationId xmlns:a16="http://schemas.microsoft.com/office/drawing/2014/main" id="{D64513EE-A64A-464B-909C-A8A9D5148E01}"/>
              </a:ext>
            </a:extLst>
          </p:cNvPr>
          <p:cNvSpPr/>
          <p:nvPr/>
        </p:nvSpPr>
        <p:spPr>
          <a:xfrm>
            <a:off x="344561" y="4462348"/>
            <a:ext cx="4891116" cy="140002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7" name="Prostokąt 86">
            <a:extLst>
              <a:ext uri="{FF2B5EF4-FFF2-40B4-BE49-F238E27FC236}">
                <a16:creationId xmlns:a16="http://schemas.microsoft.com/office/drawing/2014/main" id="{386DBF9F-299F-46EC-8EA2-0DB8114D6265}"/>
              </a:ext>
            </a:extLst>
          </p:cNvPr>
          <p:cNvSpPr/>
          <p:nvPr/>
        </p:nvSpPr>
        <p:spPr>
          <a:xfrm>
            <a:off x="441611" y="8529823"/>
            <a:ext cx="4891114" cy="172756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5" name="Prostokąt 84">
            <a:extLst>
              <a:ext uri="{FF2B5EF4-FFF2-40B4-BE49-F238E27FC236}">
                <a16:creationId xmlns:a16="http://schemas.microsoft.com/office/drawing/2014/main" id="{6F97D6F1-3AFA-42D4-A636-CCB410A05116}"/>
              </a:ext>
            </a:extLst>
          </p:cNvPr>
          <p:cNvSpPr/>
          <p:nvPr/>
        </p:nvSpPr>
        <p:spPr>
          <a:xfrm>
            <a:off x="2197970" y="2394659"/>
            <a:ext cx="4448981" cy="145304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3" name="Prostokąt 82">
            <a:extLst>
              <a:ext uri="{FF2B5EF4-FFF2-40B4-BE49-F238E27FC236}">
                <a16:creationId xmlns:a16="http://schemas.microsoft.com/office/drawing/2014/main" id="{4AF022DA-CD00-4F5B-9D0B-4663AD62BF7A}"/>
              </a:ext>
            </a:extLst>
          </p:cNvPr>
          <p:cNvSpPr/>
          <p:nvPr/>
        </p:nvSpPr>
        <p:spPr>
          <a:xfrm>
            <a:off x="2220148" y="6379074"/>
            <a:ext cx="4448981" cy="170974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Prostokąt 3">
            <a:extLst>
              <a:ext uri="{FF2B5EF4-FFF2-40B4-BE49-F238E27FC236}">
                <a16:creationId xmlns:a16="http://schemas.microsoft.com/office/drawing/2014/main" id="{19AF9C08-C033-4702-BCBA-91C8207EF012}"/>
              </a:ext>
            </a:extLst>
          </p:cNvPr>
          <p:cNvSpPr/>
          <p:nvPr/>
        </p:nvSpPr>
        <p:spPr>
          <a:xfrm>
            <a:off x="-23058" y="-17781"/>
            <a:ext cx="6858000" cy="2160000"/>
          </a:xfrm>
          <a:prstGeom prst="rect">
            <a:avLst/>
          </a:prstGeom>
          <a:solidFill>
            <a:srgbClr val="E47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7" name="pole tekstowe 6">
            <a:extLst>
              <a:ext uri="{FF2B5EF4-FFF2-40B4-BE49-F238E27FC236}">
                <a16:creationId xmlns:a16="http://schemas.microsoft.com/office/drawing/2014/main" id="{069665B9-7292-4E81-80F9-6115491B3348}"/>
              </a:ext>
            </a:extLst>
          </p:cNvPr>
          <p:cNvSpPr txBox="1"/>
          <p:nvPr/>
        </p:nvSpPr>
        <p:spPr>
          <a:xfrm flipH="1">
            <a:off x="470901" y="516724"/>
            <a:ext cx="6697135" cy="1015663"/>
          </a:xfrm>
          <a:prstGeom prst="rect">
            <a:avLst/>
          </a:prstGeom>
          <a:noFill/>
          <a:ln>
            <a:noFill/>
          </a:ln>
        </p:spPr>
        <p:txBody>
          <a:bodyPr wrap="square" rtlCol="0">
            <a:spAutoFit/>
          </a:bodyPr>
          <a:lstStyle/>
          <a:p>
            <a:r>
              <a:rPr lang="pl-PL" sz="3000" b="1" dirty="0">
                <a:solidFill>
                  <a:schemeClr val="bg1"/>
                </a:solidFill>
              </a:rPr>
              <a:t>Diagnoza kondycji przedsiębiorstwa </a:t>
            </a:r>
            <a:br>
              <a:rPr lang="pl-PL" sz="3000" b="1" dirty="0">
                <a:solidFill>
                  <a:schemeClr val="bg1"/>
                </a:solidFill>
              </a:rPr>
            </a:br>
            <a:r>
              <a:rPr lang="pl-PL" sz="3000" b="1" dirty="0">
                <a:solidFill>
                  <a:schemeClr val="bg1"/>
                </a:solidFill>
              </a:rPr>
              <a:t>w ramach projektu SWO</a:t>
            </a:r>
          </a:p>
        </p:txBody>
      </p:sp>
      <p:sp>
        <p:nvSpPr>
          <p:cNvPr id="9" name="pole tekstowe 8">
            <a:extLst>
              <a:ext uri="{FF2B5EF4-FFF2-40B4-BE49-F238E27FC236}">
                <a16:creationId xmlns:a16="http://schemas.microsoft.com/office/drawing/2014/main" id="{3A381514-9474-4F0E-B3A7-8F381CA66DF1}"/>
              </a:ext>
            </a:extLst>
          </p:cNvPr>
          <p:cNvSpPr txBox="1"/>
          <p:nvPr/>
        </p:nvSpPr>
        <p:spPr>
          <a:xfrm flipH="1">
            <a:off x="2294704" y="2449695"/>
            <a:ext cx="4299868" cy="1600438"/>
          </a:xfrm>
          <a:prstGeom prst="rect">
            <a:avLst/>
          </a:prstGeom>
          <a:noFill/>
          <a:ln>
            <a:noFill/>
          </a:ln>
        </p:spPr>
        <p:txBody>
          <a:bodyPr wrap="square" rtlCol="0">
            <a:spAutoFit/>
          </a:bodyPr>
          <a:lstStyle/>
          <a:p>
            <a:r>
              <a:rPr lang="pl-PL" sz="1600" dirty="0"/>
              <a:t>Proces usług doradczych po podpisaniu umowy rozpoczyna się od opracowania szczegółowej diagnozy kondycji przedsiębiorstwa.</a:t>
            </a:r>
          </a:p>
          <a:p>
            <a:r>
              <a:rPr lang="pl-PL" sz="1600" dirty="0"/>
              <a:t>Dostęp do diagnozy ma przedsiębiorca, PARP </a:t>
            </a:r>
            <a:br>
              <a:rPr lang="pl-PL" sz="1600" dirty="0"/>
            </a:br>
            <a:r>
              <a:rPr lang="pl-PL" sz="1600" dirty="0"/>
              <a:t>oraz wykonawca rekrutujący do projektu.</a:t>
            </a:r>
            <a:endParaRPr lang="pl-PL" sz="1400" dirty="0"/>
          </a:p>
          <a:p>
            <a:endParaRPr lang="pl-PL" dirty="0"/>
          </a:p>
        </p:txBody>
      </p:sp>
      <p:sp>
        <p:nvSpPr>
          <p:cNvPr id="36" name="pole tekstowe 35">
            <a:extLst>
              <a:ext uri="{FF2B5EF4-FFF2-40B4-BE49-F238E27FC236}">
                <a16:creationId xmlns:a16="http://schemas.microsoft.com/office/drawing/2014/main" id="{3A5561ED-DE7C-4ACF-8306-D97954D99719}"/>
              </a:ext>
            </a:extLst>
          </p:cNvPr>
          <p:cNvSpPr txBox="1"/>
          <p:nvPr/>
        </p:nvSpPr>
        <p:spPr>
          <a:xfrm flipH="1">
            <a:off x="470901" y="8601856"/>
            <a:ext cx="4617293" cy="1569660"/>
          </a:xfrm>
          <a:prstGeom prst="rect">
            <a:avLst/>
          </a:prstGeom>
          <a:noFill/>
          <a:ln>
            <a:noFill/>
          </a:ln>
        </p:spPr>
        <p:txBody>
          <a:bodyPr wrap="square" rtlCol="0">
            <a:spAutoFit/>
          </a:bodyPr>
          <a:lstStyle/>
          <a:p>
            <a:r>
              <a:rPr lang="pl-PL" sz="1600" dirty="0"/>
              <a:t>Warunkiem uzyskania wsparcia finansowego </a:t>
            </a:r>
            <a:br>
              <a:rPr lang="pl-PL" sz="1600" dirty="0"/>
            </a:br>
            <a:r>
              <a:rPr lang="pl-PL" sz="1600" dirty="0"/>
              <a:t>na usługi rozwojowe jest zatwierdzenie przez przedsiębiorcę sporządzonej diagnozy.</a:t>
            </a:r>
          </a:p>
          <a:p>
            <a:r>
              <a:rPr lang="pl-PL" sz="1600" dirty="0"/>
              <a:t>Uznawany jest podpis kwalifikowany, podpis własnoręczny, a także oświadczenie przesłane drogą mailową. </a:t>
            </a:r>
          </a:p>
        </p:txBody>
      </p:sp>
      <p:sp>
        <p:nvSpPr>
          <p:cNvPr id="11" name="pole tekstowe 10">
            <a:extLst>
              <a:ext uri="{FF2B5EF4-FFF2-40B4-BE49-F238E27FC236}">
                <a16:creationId xmlns:a16="http://schemas.microsoft.com/office/drawing/2014/main" id="{57B6F2FE-1EEA-4B14-94BB-B325C59A3C4E}"/>
              </a:ext>
            </a:extLst>
          </p:cNvPr>
          <p:cNvSpPr txBox="1"/>
          <p:nvPr/>
        </p:nvSpPr>
        <p:spPr>
          <a:xfrm flipH="1">
            <a:off x="470901" y="4493007"/>
            <a:ext cx="5111092" cy="1600438"/>
          </a:xfrm>
          <a:prstGeom prst="rect">
            <a:avLst/>
          </a:prstGeom>
          <a:noFill/>
          <a:ln>
            <a:noFill/>
          </a:ln>
        </p:spPr>
        <p:txBody>
          <a:bodyPr wrap="square" rtlCol="0">
            <a:spAutoFit/>
          </a:bodyPr>
          <a:lstStyle/>
          <a:p>
            <a:r>
              <a:rPr lang="pl-PL" sz="1600" dirty="0"/>
              <a:t>Diagnoza sporządzana jest pomiędzy przedsiębiorcą </a:t>
            </a:r>
            <a:br>
              <a:rPr lang="pl-PL" sz="1600" dirty="0"/>
            </a:br>
            <a:r>
              <a:rPr lang="pl-PL" sz="1600" dirty="0"/>
              <a:t>a wykonawcą rekrutującym do projektu. </a:t>
            </a:r>
            <a:br>
              <a:rPr lang="pl-PL" sz="1600" dirty="0"/>
            </a:br>
            <a:r>
              <a:rPr lang="pl-PL" sz="1600" dirty="0"/>
              <a:t>Spotkanie z konsultantem odbywa się w ustalonym terminie, nie później niż 20 dni kalendarzowych </a:t>
            </a:r>
            <a:br>
              <a:rPr lang="pl-PL" sz="1600" dirty="0"/>
            </a:br>
            <a:r>
              <a:rPr lang="pl-PL" sz="1600" dirty="0"/>
              <a:t>po podpisaniu umowy.</a:t>
            </a:r>
          </a:p>
          <a:p>
            <a:endParaRPr lang="pl-PL" dirty="0"/>
          </a:p>
        </p:txBody>
      </p:sp>
      <p:sp>
        <p:nvSpPr>
          <p:cNvPr id="57" name="Prostokąt 56">
            <a:extLst>
              <a:ext uri="{FF2B5EF4-FFF2-40B4-BE49-F238E27FC236}">
                <a16:creationId xmlns:a16="http://schemas.microsoft.com/office/drawing/2014/main" id="{2D5C3192-4E52-4070-BC09-9A5B61D5DFFC}"/>
              </a:ext>
            </a:extLst>
          </p:cNvPr>
          <p:cNvSpPr/>
          <p:nvPr/>
        </p:nvSpPr>
        <p:spPr>
          <a:xfrm>
            <a:off x="-86264" y="6394707"/>
            <a:ext cx="2244979" cy="1569660"/>
          </a:xfrm>
          <a:prstGeom prst="rect">
            <a:avLst/>
          </a:prstGeom>
          <a:noFill/>
        </p:spPr>
        <p:txBody>
          <a:bodyPr wrap="square" lIns="91440" tIns="45720" rIns="91440" bIns="45720">
            <a:spAutoFit/>
          </a:bodyPr>
          <a:lstStyle/>
          <a:p>
            <a:pPr algn="ctr"/>
            <a:r>
              <a:rPr lang="pl-PL" sz="9600" b="1" cap="none" spc="50" dirty="0">
                <a:ln w="0"/>
                <a:solidFill>
                  <a:srgbClr val="626769"/>
                </a:solidFill>
                <a:effectLst>
                  <a:outerShdw blurRad="50800" dist="38100" dir="5400000" algn="t" rotWithShape="0">
                    <a:prstClr val="black">
                      <a:alpha val="40000"/>
                    </a:prstClr>
                  </a:outerShdw>
                </a:effectLst>
              </a:rPr>
              <a:t>?</a:t>
            </a:r>
          </a:p>
        </p:txBody>
      </p:sp>
      <p:cxnSp>
        <p:nvCxnSpPr>
          <p:cNvPr id="70" name="Łącznik prosty 69">
            <a:extLst>
              <a:ext uri="{FF2B5EF4-FFF2-40B4-BE49-F238E27FC236}">
                <a16:creationId xmlns:a16="http://schemas.microsoft.com/office/drawing/2014/main" id="{68F2EDEB-43ED-446F-BE8B-79952827392D}"/>
              </a:ext>
            </a:extLst>
          </p:cNvPr>
          <p:cNvCxnSpPr>
            <a:cxnSpLocks/>
          </p:cNvCxnSpPr>
          <p:nvPr/>
        </p:nvCxnSpPr>
        <p:spPr>
          <a:xfrm>
            <a:off x="-33753" y="6129839"/>
            <a:ext cx="6868695" cy="0"/>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7" name="Prostokąt 36">
            <a:extLst>
              <a:ext uri="{FF2B5EF4-FFF2-40B4-BE49-F238E27FC236}">
                <a16:creationId xmlns:a16="http://schemas.microsoft.com/office/drawing/2014/main" id="{F05A7BFD-2396-4321-8F0D-438C72C2A682}"/>
              </a:ext>
            </a:extLst>
          </p:cNvPr>
          <p:cNvSpPr/>
          <p:nvPr/>
        </p:nvSpPr>
        <p:spPr>
          <a:xfrm>
            <a:off x="-12530" y="11574063"/>
            <a:ext cx="6881225" cy="622850"/>
          </a:xfrm>
          <a:prstGeom prst="rect">
            <a:avLst/>
          </a:prstGeom>
          <a:solidFill>
            <a:srgbClr val="E47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38" name="pole tekstowe 37">
            <a:extLst>
              <a:ext uri="{FF2B5EF4-FFF2-40B4-BE49-F238E27FC236}">
                <a16:creationId xmlns:a16="http://schemas.microsoft.com/office/drawing/2014/main" id="{C2630ACB-EAF7-4A71-ADD9-8D3C21A508A9}"/>
              </a:ext>
            </a:extLst>
          </p:cNvPr>
          <p:cNvSpPr txBox="1"/>
          <p:nvPr/>
        </p:nvSpPr>
        <p:spPr>
          <a:xfrm flipH="1">
            <a:off x="309377" y="11669715"/>
            <a:ext cx="6359752" cy="400110"/>
          </a:xfrm>
          <a:prstGeom prst="rect">
            <a:avLst/>
          </a:prstGeom>
          <a:noFill/>
          <a:ln>
            <a:noFill/>
          </a:ln>
        </p:spPr>
        <p:txBody>
          <a:bodyPr wrap="square" rtlCol="0">
            <a:spAutoFit/>
          </a:bodyPr>
          <a:lstStyle/>
          <a:p>
            <a:r>
              <a:rPr lang="pl-PL" sz="2000" b="1" dirty="0">
                <a:solidFill>
                  <a:schemeClr val="bg1"/>
                </a:solidFill>
              </a:rPr>
              <a:t>Szczegółowe informacje znajdują się w </a:t>
            </a:r>
            <a:r>
              <a:rPr lang="pl-PL" sz="2000" b="1" dirty="0">
                <a:solidFill>
                  <a:schemeClr val="bg1"/>
                </a:solidFill>
                <a:hlinkClick r:id="rId2"/>
              </a:rPr>
              <a:t>Regulaminie</a:t>
            </a:r>
            <a:r>
              <a:rPr lang="pl-PL" sz="2000" b="1" dirty="0">
                <a:solidFill>
                  <a:schemeClr val="bg1"/>
                </a:solidFill>
              </a:rPr>
              <a:t>.</a:t>
            </a:r>
          </a:p>
        </p:txBody>
      </p:sp>
      <p:pic>
        <p:nvPicPr>
          <p:cNvPr id="3" name="Grafika 2" descr="Prezentacja z wykresem słupkowym">
            <a:extLst>
              <a:ext uri="{FF2B5EF4-FFF2-40B4-BE49-F238E27FC236}">
                <a16:creationId xmlns:a16="http://schemas.microsoft.com/office/drawing/2014/main" id="{7708005F-1C77-4B73-A249-E27555403E7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55347" y="2394897"/>
            <a:ext cx="1591689" cy="1374729"/>
          </a:xfrm>
          <a:prstGeom prst="rect">
            <a:avLst/>
          </a:prstGeom>
        </p:spPr>
      </p:pic>
      <p:cxnSp>
        <p:nvCxnSpPr>
          <p:cNvPr id="40" name="Łącznik prosty 39">
            <a:extLst>
              <a:ext uri="{FF2B5EF4-FFF2-40B4-BE49-F238E27FC236}">
                <a16:creationId xmlns:a16="http://schemas.microsoft.com/office/drawing/2014/main" id="{628EA64D-967D-4546-BA28-A405EDA9227A}"/>
              </a:ext>
            </a:extLst>
          </p:cNvPr>
          <p:cNvCxnSpPr>
            <a:cxnSpLocks/>
          </p:cNvCxnSpPr>
          <p:nvPr/>
        </p:nvCxnSpPr>
        <p:spPr>
          <a:xfrm>
            <a:off x="25273" y="4170859"/>
            <a:ext cx="6868695" cy="0"/>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13" name="Grafika 12" descr="Kalendarz miesięczny">
            <a:extLst>
              <a:ext uri="{FF2B5EF4-FFF2-40B4-BE49-F238E27FC236}">
                <a16:creationId xmlns:a16="http://schemas.microsoft.com/office/drawing/2014/main" id="{B3C9F1CB-A620-47E4-934E-540A30DBD81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446645" y="4522234"/>
            <a:ext cx="1248660" cy="1248660"/>
          </a:xfrm>
          <a:prstGeom prst="rect">
            <a:avLst/>
          </a:prstGeom>
        </p:spPr>
      </p:pic>
      <p:sp>
        <p:nvSpPr>
          <p:cNvPr id="45" name="pole tekstowe 44">
            <a:extLst>
              <a:ext uri="{FF2B5EF4-FFF2-40B4-BE49-F238E27FC236}">
                <a16:creationId xmlns:a16="http://schemas.microsoft.com/office/drawing/2014/main" id="{F1EAD6BB-A9FC-46A1-A1EC-7616937929BC}"/>
              </a:ext>
            </a:extLst>
          </p:cNvPr>
          <p:cNvSpPr txBox="1"/>
          <p:nvPr/>
        </p:nvSpPr>
        <p:spPr>
          <a:xfrm flipH="1">
            <a:off x="2347083" y="6451759"/>
            <a:ext cx="4299868" cy="1846659"/>
          </a:xfrm>
          <a:prstGeom prst="rect">
            <a:avLst/>
          </a:prstGeom>
          <a:noFill/>
          <a:ln>
            <a:noFill/>
          </a:ln>
        </p:spPr>
        <p:txBody>
          <a:bodyPr wrap="square" rtlCol="0">
            <a:spAutoFit/>
          </a:bodyPr>
          <a:lstStyle/>
          <a:p>
            <a:r>
              <a:rPr lang="pl-PL" sz="1600" dirty="0"/>
              <a:t>Diagnoza składa się z takich elementów, jak:</a:t>
            </a:r>
          </a:p>
          <a:p>
            <a:pPr marL="285750" indent="-285750">
              <a:buFont typeface="Arial" panose="020B0604020202020204" pitchFamily="34" charset="0"/>
              <a:buChar char="•"/>
            </a:pPr>
            <a:r>
              <a:rPr lang="pl-PL" sz="1600" dirty="0"/>
              <a:t>szczegółowy opis okresowych trudności finansowych,</a:t>
            </a:r>
          </a:p>
          <a:p>
            <a:pPr marL="285750" indent="-285750">
              <a:buFont typeface="Arial" panose="020B0604020202020204" pitchFamily="34" charset="0"/>
              <a:buChar char="•"/>
            </a:pPr>
            <a:r>
              <a:rPr lang="pl-PL" sz="1600" dirty="0"/>
              <a:t>szczegółowy opis okresowych trudności pozafinansowych,</a:t>
            </a:r>
          </a:p>
          <a:p>
            <a:pPr marL="285750" indent="-285750">
              <a:buFont typeface="Arial" panose="020B0604020202020204" pitchFamily="34" charset="0"/>
              <a:buChar char="•"/>
            </a:pPr>
            <a:r>
              <a:rPr lang="pl-PL" sz="1600" dirty="0"/>
              <a:t>rekomendacje doradcze lub szkoleniowe. </a:t>
            </a:r>
            <a:endParaRPr lang="pl-PL" sz="1400" dirty="0"/>
          </a:p>
          <a:p>
            <a:endParaRPr lang="pl-PL" dirty="0"/>
          </a:p>
        </p:txBody>
      </p:sp>
      <p:cxnSp>
        <p:nvCxnSpPr>
          <p:cNvPr id="46" name="Łącznik prosty 45">
            <a:extLst>
              <a:ext uri="{FF2B5EF4-FFF2-40B4-BE49-F238E27FC236}">
                <a16:creationId xmlns:a16="http://schemas.microsoft.com/office/drawing/2014/main" id="{4D1C5205-CBF9-47B6-A6F1-14C484A8497A}"/>
              </a:ext>
            </a:extLst>
          </p:cNvPr>
          <p:cNvCxnSpPr>
            <a:cxnSpLocks/>
          </p:cNvCxnSpPr>
          <p:nvPr/>
        </p:nvCxnSpPr>
        <p:spPr>
          <a:xfrm>
            <a:off x="177673" y="2153265"/>
            <a:ext cx="0" cy="9516450"/>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7" name="Łącznik prosty 46">
            <a:extLst>
              <a:ext uri="{FF2B5EF4-FFF2-40B4-BE49-F238E27FC236}">
                <a16:creationId xmlns:a16="http://schemas.microsoft.com/office/drawing/2014/main" id="{E307C00C-7C1C-4C31-B66B-2424C8D01896}"/>
              </a:ext>
            </a:extLst>
          </p:cNvPr>
          <p:cNvCxnSpPr>
            <a:cxnSpLocks/>
          </p:cNvCxnSpPr>
          <p:nvPr/>
        </p:nvCxnSpPr>
        <p:spPr>
          <a:xfrm>
            <a:off x="25273" y="8298418"/>
            <a:ext cx="6868695" cy="0"/>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20" name="Grafika 19" descr="Uścisk dłoni">
            <a:extLst>
              <a:ext uri="{FF2B5EF4-FFF2-40B4-BE49-F238E27FC236}">
                <a16:creationId xmlns:a16="http://schemas.microsoft.com/office/drawing/2014/main" id="{DAEE4881-F46C-4B5F-B7AE-DAD69597AC0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472699" y="8791011"/>
            <a:ext cx="1222606" cy="1222606"/>
          </a:xfrm>
          <a:prstGeom prst="rect">
            <a:avLst/>
          </a:prstGeom>
        </p:spPr>
      </p:pic>
      <p:cxnSp>
        <p:nvCxnSpPr>
          <p:cNvPr id="49" name="Łącznik prosty 48">
            <a:extLst>
              <a:ext uri="{FF2B5EF4-FFF2-40B4-BE49-F238E27FC236}">
                <a16:creationId xmlns:a16="http://schemas.microsoft.com/office/drawing/2014/main" id="{ED5EAF66-4B1E-49E1-BFB8-5015087B7C88}"/>
              </a:ext>
            </a:extLst>
          </p:cNvPr>
          <p:cNvCxnSpPr>
            <a:cxnSpLocks/>
          </p:cNvCxnSpPr>
          <p:nvPr/>
        </p:nvCxnSpPr>
        <p:spPr>
          <a:xfrm>
            <a:off x="0" y="10488894"/>
            <a:ext cx="6868695" cy="0"/>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0" name="Prostokąt 49">
            <a:extLst>
              <a:ext uri="{FF2B5EF4-FFF2-40B4-BE49-F238E27FC236}">
                <a16:creationId xmlns:a16="http://schemas.microsoft.com/office/drawing/2014/main" id="{E662BEEC-5EA5-4C93-9147-6281993A51F3}"/>
              </a:ext>
            </a:extLst>
          </p:cNvPr>
          <p:cNvSpPr/>
          <p:nvPr/>
        </p:nvSpPr>
        <p:spPr>
          <a:xfrm>
            <a:off x="403638" y="10624895"/>
            <a:ext cx="6205339" cy="83099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1" name="pole tekstowe 50">
            <a:extLst>
              <a:ext uri="{FF2B5EF4-FFF2-40B4-BE49-F238E27FC236}">
                <a16:creationId xmlns:a16="http://schemas.microsoft.com/office/drawing/2014/main" id="{CF086BD8-CBD5-4B46-B986-2F93402C874E}"/>
              </a:ext>
            </a:extLst>
          </p:cNvPr>
          <p:cNvSpPr txBox="1"/>
          <p:nvPr/>
        </p:nvSpPr>
        <p:spPr>
          <a:xfrm flipH="1">
            <a:off x="470901" y="10629940"/>
            <a:ext cx="6504867" cy="830997"/>
          </a:xfrm>
          <a:prstGeom prst="rect">
            <a:avLst/>
          </a:prstGeom>
          <a:noFill/>
          <a:ln>
            <a:noFill/>
          </a:ln>
        </p:spPr>
        <p:txBody>
          <a:bodyPr wrap="square" rtlCol="0">
            <a:spAutoFit/>
          </a:bodyPr>
          <a:lstStyle/>
          <a:p>
            <a:r>
              <a:rPr lang="pl-PL" sz="1600" dirty="0"/>
              <a:t>Na podstawie diagnozy przedsiębiorca wybiera usługi rozwojowe z Bazy Usług Rozwojowych, które odpowiadają na zidentyfikowane potrzeby przedsiębiorstwa. </a:t>
            </a:r>
          </a:p>
        </p:txBody>
      </p:sp>
    </p:spTree>
    <p:extLst>
      <p:ext uri="{BB962C8B-B14F-4D97-AF65-F5344CB8AC3E}">
        <p14:creationId xmlns:p14="http://schemas.microsoft.com/office/powerpoint/2010/main" val="588803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Łącznik prosty 33">
            <a:extLst>
              <a:ext uri="{FF2B5EF4-FFF2-40B4-BE49-F238E27FC236}">
                <a16:creationId xmlns:a16="http://schemas.microsoft.com/office/drawing/2014/main" id="{7917537D-3B0E-4F60-81C4-1A62E30573E7}"/>
              </a:ext>
            </a:extLst>
          </p:cNvPr>
          <p:cNvCxnSpPr>
            <a:cxnSpLocks/>
          </p:cNvCxnSpPr>
          <p:nvPr/>
        </p:nvCxnSpPr>
        <p:spPr>
          <a:xfrm flipH="1" flipV="1">
            <a:off x="330288" y="1911096"/>
            <a:ext cx="13254" cy="9688892"/>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4" name="Łącznik prosty 63">
            <a:extLst>
              <a:ext uri="{FF2B5EF4-FFF2-40B4-BE49-F238E27FC236}">
                <a16:creationId xmlns:a16="http://schemas.microsoft.com/office/drawing/2014/main" id="{CE3AFF84-BB77-4B3B-8706-504EDEE38222}"/>
              </a:ext>
            </a:extLst>
          </p:cNvPr>
          <p:cNvCxnSpPr>
            <a:cxnSpLocks/>
          </p:cNvCxnSpPr>
          <p:nvPr/>
        </p:nvCxnSpPr>
        <p:spPr>
          <a:xfrm flipV="1">
            <a:off x="999989" y="1628593"/>
            <a:ext cx="0" cy="9945470"/>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2" name="Łącznik prosty 71">
            <a:extLst>
              <a:ext uri="{FF2B5EF4-FFF2-40B4-BE49-F238E27FC236}">
                <a16:creationId xmlns:a16="http://schemas.microsoft.com/office/drawing/2014/main" id="{A04B2667-878F-4B04-96CD-63FE9C47B18A}"/>
              </a:ext>
            </a:extLst>
          </p:cNvPr>
          <p:cNvCxnSpPr>
            <a:cxnSpLocks/>
          </p:cNvCxnSpPr>
          <p:nvPr/>
        </p:nvCxnSpPr>
        <p:spPr>
          <a:xfrm>
            <a:off x="-99865" y="10125818"/>
            <a:ext cx="7055893" cy="0"/>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5" name="Łącznik prosty 64">
            <a:extLst>
              <a:ext uri="{FF2B5EF4-FFF2-40B4-BE49-F238E27FC236}">
                <a16:creationId xmlns:a16="http://schemas.microsoft.com/office/drawing/2014/main" id="{0A2381C9-B745-4569-9D01-BA5143C7FBE6}"/>
              </a:ext>
            </a:extLst>
          </p:cNvPr>
          <p:cNvCxnSpPr>
            <a:cxnSpLocks/>
          </p:cNvCxnSpPr>
          <p:nvPr/>
        </p:nvCxnSpPr>
        <p:spPr>
          <a:xfrm>
            <a:off x="-99865" y="4118047"/>
            <a:ext cx="7055893" cy="0"/>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1" name="Łącznik prosty 70">
            <a:extLst>
              <a:ext uri="{FF2B5EF4-FFF2-40B4-BE49-F238E27FC236}">
                <a16:creationId xmlns:a16="http://schemas.microsoft.com/office/drawing/2014/main" id="{A5984E36-26E9-4923-B181-6B533E33A786}"/>
              </a:ext>
            </a:extLst>
          </p:cNvPr>
          <p:cNvCxnSpPr>
            <a:cxnSpLocks/>
          </p:cNvCxnSpPr>
          <p:nvPr/>
        </p:nvCxnSpPr>
        <p:spPr>
          <a:xfrm>
            <a:off x="-179918" y="8087896"/>
            <a:ext cx="7055893" cy="0"/>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9" name="Łącznik prosty 68">
            <a:extLst>
              <a:ext uri="{FF2B5EF4-FFF2-40B4-BE49-F238E27FC236}">
                <a16:creationId xmlns:a16="http://schemas.microsoft.com/office/drawing/2014/main" id="{F0769533-61DB-481A-ADFA-C185092473A9}"/>
              </a:ext>
            </a:extLst>
          </p:cNvPr>
          <p:cNvCxnSpPr>
            <a:cxnSpLocks/>
          </p:cNvCxnSpPr>
          <p:nvPr/>
        </p:nvCxnSpPr>
        <p:spPr>
          <a:xfrm>
            <a:off x="-179918" y="7010463"/>
            <a:ext cx="7055893" cy="0"/>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7" name="Łącznik prosty 66">
            <a:extLst>
              <a:ext uri="{FF2B5EF4-FFF2-40B4-BE49-F238E27FC236}">
                <a16:creationId xmlns:a16="http://schemas.microsoft.com/office/drawing/2014/main" id="{A8AEAB09-D1D7-4EC7-8584-9BC14A1FA2AB}"/>
              </a:ext>
            </a:extLst>
          </p:cNvPr>
          <p:cNvCxnSpPr>
            <a:cxnSpLocks/>
          </p:cNvCxnSpPr>
          <p:nvPr/>
        </p:nvCxnSpPr>
        <p:spPr>
          <a:xfrm>
            <a:off x="-99867" y="5986960"/>
            <a:ext cx="7055893" cy="0"/>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0" name="Prostokąt: zaokrąglone rogi 59">
            <a:extLst>
              <a:ext uri="{FF2B5EF4-FFF2-40B4-BE49-F238E27FC236}">
                <a16:creationId xmlns:a16="http://schemas.microsoft.com/office/drawing/2014/main" id="{E27382C5-994B-41C8-9C8E-04EB0EE2B56D}"/>
              </a:ext>
            </a:extLst>
          </p:cNvPr>
          <p:cNvSpPr/>
          <p:nvPr/>
        </p:nvSpPr>
        <p:spPr>
          <a:xfrm>
            <a:off x="286305" y="5941682"/>
            <a:ext cx="748084" cy="814005"/>
          </a:xfrm>
          <a:prstGeom prst="roundRect">
            <a:avLst/>
          </a:prstGeom>
          <a:solidFill>
            <a:srgbClr val="E47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8" name="Prostokąt: zaokrąglone rogi 57">
            <a:extLst>
              <a:ext uri="{FF2B5EF4-FFF2-40B4-BE49-F238E27FC236}">
                <a16:creationId xmlns:a16="http://schemas.microsoft.com/office/drawing/2014/main" id="{9B30D6C0-00EE-48E2-9F5F-2AF699B6EBC0}"/>
              </a:ext>
            </a:extLst>
          </p:cNvPr>
          <p:cNvSpPr/>
          <p:nvPr/>
        </p:nvSpPr>
        <p:spPr>
          <a:xfrm>
            <a:off x="286305" y="4090594"/>
            <a:ext cx="748084" cy="814005"/>
          </a:xfrm>
          <a:prstGeom prst="roundRect">
            <a:avLst/>
          </a:prstGeom>
          <a:solidFill>
            <a:srgbClr val="E47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2" name="Prostokąt: zaokrąglone rogi 61">
            <a:extLst>
              <a:ext uri="{FF2B5EF4-FFF2-40B4-BE49-F238E27FC236}">
                <a16:creationId xmlns:a16="http://schemas.microsoft.com/office/drawing/2014/main" id="{9400E677-FACC-43B6-A17F-B6B2123A895E}"/>
              </a:ext>
            </a:extLst>
          </p:cNvPr>
          <p:cNvSpPr/>
          <p:nvPr/>
        </p:nvSpPr>
        <p:spPr>
          <a:xfrm>
            <a:off x="286305" y="8067552"/>
            <a:ext cx="748084" cy="814005"/>
          </a:xfrm>
          <a:prstGeom prst="roundRect">
            <a:avLst/>
          </a:prstGeom>
          <a:solidFill>
            <a:srgbClr val="E47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8" name="Prostokąt: zaokrąglone rogi 27">
            <a:extLst>
              <a:ext uri="{FF2B5EF4-FFF2-40B4-BE49-F238E27FC236}">
                <a16:creationId xmlns:a16="http://schemas.microsoft.com/office/drawing/2014/main" id="{247E7004-1962-45FC-BD41-65754CB86286}"/>
              </a:ext>
            </a:extLst>
          </p:cNvPr>
          <p:cNvSpPr/>
          <p:nvPr/>
        </p:nvSpPr>
        <p:spPr>
          <a:xfrm>
            <a:off x="274901" y="2405992"/>
            <a:ext cx="748084" cy="853216"/>
          </a:xfrm>
          <a:prstGeom prst="roundRect">
            <a:avLst/>
          </a:prstGeom>
          <a:solidFill>
            <a:srgbClr val="E47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3" name="Prostokąt 32">
            <a:extLst>
              <a:ext uri="{FF2B5EF4-FFF2-40B4-BE49-F238E27FC236}">
                <a16:creationId xmlns:a16="http://schemas.microsoft.com/office/drawing/2014/main" id="{A40C1889-8F96-44CA-ABA4-A575C544F547}"/>
              </a:ext>
            </a:extLst>
          </p:cNvPr>
          <p:cNvSpPr/>
          <p:nvPr/>
        </p:nvSpPr>
        <p:spPr>
          <a:xfrm>
            <a:off x="1126516" y="3114339"/>
            <a:ext cx="5308702" cy="78877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3" name="Prostokąt 82">
            <a:extLst>
              <a:ext uri="{FF2B5EF4-FFF2-40B4-BE49-F238E27FC236}">
                <a16:creationId xmlns:a16="http://schemas.microsoft.com/office/drawing/2014/main" id="{4AF022DA-CD00-4F5B-9D0B-4663AD62BF7A}"/>
              </a:ext>
            </a:extLst>
          </p:cNvPr>
          <p:cNvSpPr/>
          <p:nvPr/>
        </p:nvSpPr>
        <p:spPr>
          <a:xfrm>
            <a:off x="1083397" y="4903181"/>
            <a:ext cx="5308702" cy="8309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1" name="Prostokąt 40">
            <a:extLst>
              <a:ext uri="{FF2B5EF4-FFF2-40B4-BE49-F238E27FC236}">
                <a16:creationId xmlns:a16="http://schemas.microsoft.com/office/drawing/2014/main" id="{06628DE8-C604-4F18-8731-A4B39E93F9EE}"/>
              </a:ext>
            </a:extLst>
          </p:cNvPr>
          <p:cNvSpPr/>
          <p:nvPr/>
        </p:nvSpPr>
        <p:spPr>
          <a:xfrm>
            <a:off x="-462143" y="2444821"/>
            <a:ext cx="2244979" cy="707886"/>
          </a:xfrm>
          <a:prstGeom prst="rect">
            <a:avLst/>
          </a:prstGeom>
          <a:noFill/>
        </p:spPr>
        <p:txBody>
          <a:bodyPr wrap="square" lIns="91440" tIns="45720" rIns="91440" bIns="45720">
            <a:spAutoFit/>
          </a:bodyPr>
          <a:lstStyle/>
          <a:p>
            <a:pPr algn="ctr"/>
            <a:r>
              <a:rPr lang="pl-PL" sz="4000" b="1" cap="none" spc="50" dirty="0">
                <a:ln w="0"/>
                <a:solidFill>
                  <a:schemeClr val="bg2"/>
                </a:solidFill>
                <a:effectLst>
                  <a:outerShdw blurRad="50800" dist="38100" dir="5400000" algn="t" rotWithShape="0">
                    <a:prstClr val="black">
                      <a:alpha val="40000"/>
                    </a:prstClr>
                  </a:outerShdw>
                </a:effectLst>
              </a:rPr>
              <a:t>1</a:t>
            </a:r>
          </a:p>
        </p:txBody>
      </p:sp>
      <p:sp>
        <p:nvSpPr>
          <p:cNvPr id="4" name="Prostokąt 3">
            <a:extLst>
              <a:ext uri="{FF2B5EF4-FFF2-40B4-BE49-F238E27FC236}">
                <a16:creationId xmlns:a16="http://schemas.microsoft.com/office/drawing/2014/main" id="{19AF9C08-C033-4702-BCBA-91C8207EF012}"/>
              </a:ext>
            </a:extLst>
          </p:cNvPr>
          <p:cNvSpPr/>
          <p:nvPr/>
        </p:nvSpPr>
        <p:spPr>
          <a:xfrm>
            <a:off x="0" y="-26165"/>
            <a:ext cx="6858000" cy="2160000"/>
          </a:xfrm>
          <a:prstGeom prst="rect">
            <a:avLst/>
          </a:prstGeom>
          <a:solidFill>
            <a:srgbClr val="E47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7" name="pole tekstowe 6">
            <a:extLst>
              <a:ext uri="{FF2B5EF4-FFF2-40B4-BE49-F238E27FC236}">
                <a16:creationId xmlns:a16="http://schemas.microsoft.com/office/drawing/2014/main" id="{069665B9-7292-4E81-80F9-6115491B3348}"/>
              </a:ext>
            </a:extLst>
          </p:cNvPr>
          <p:cNvSpPr txBox="1"/>
          <p:nvPr/>
        </p:nvSpPr>
        <p:spPr>
          <a:xfrm flipH="1">
            <a:off x="79513" y="620499"/>
            <a:ext cx="6697135" cy="954107"/>
          </a:xfrm>
          <a:prstGeom prst="rect">
            <a:avLst/>
          </a:prstGeom>
          <a:noFill/>
          <a:ln>
            <a:noFill/>
          </a:ln>
        </p:spPr>
        <p:txBody>
          <a:bodyPr wrap="square" rtlCol="0">
            <a:spAutoFit/>
          </a:bodyPr>
          <a:lstStyle/>
          <a:p>
            <a:pPr algn="ctr"/>
            <a:r>
              <a:rPr lang="pl-PL" sz="2800" b="1" dirty="0">
                <a:solidFill>
                  <a:schemeClr val="bg1"/>
                </a:solidFill>
              </a:rPr>
              <a:t>Jak zrealizować i rozliczyć usługi rozwojowe z Bazy Usług Rozwojowych (BUR)?</a:t>
            </a:r>
          </a:p>
        </p:txBody>
      </p:sp>
      <p:sp>
        <p:nvSpPr>
          <p:cNvPr id="8" name="pole tekstowe 7">
            <a:extLst>
              <a:ext uri="{FF2B5EF4-FFF2-40B4-BE49-F238E27FC236}">
                <a16:creationId xmlns:a16="http://schemas.microsoft.com/office/drawing/2014/main" id="{54F2CDA0-2B25-4727-BA9E-13567CAE1E13}"/>
              </a:ext>
            </a:extLst>
          </p:cNvPr>
          <p:cNvSpPr txBox="1"/>
          <p:nvPr/>
        </p:nvSpPr>
        <p:spPr>
          <a:xfrm flipH="1">
            <a:off x="1122312" y="4247474"/>
            <a:ext cx="5471321" cy="861774"/>
          </a:xfrm>
          <a:prstGeom prst="rect">
            <a:avLst/>
          </a:prstGeom>
          <a:noFill/>
          <a:ln>
            <a:noFill/>
          </a:ln>
        </p:spPr>
        <p:txBody>
          <a:bodyPr wrap="square" rtlCol="0">
            <a:spAutoFit/>
          </a:bodyPr>
          <a:lstStyle/>
          <a:p>
            <a:r>
              <a:rPr lang="pl-PL" sz="1600" dirty="0"/>
              <a:t>Wybór usługi rozwojowej z Bazy Usług Rozwojowych (BUR) dostępnej pod adresem </a:t>
            </a:r>
            <a:r>
              <a:rPr lang="pl-PL" sz="1600" dirty="0">
                <a:hlinkClick r:id="rId2"/>
              </a:rPr>
              <a:t>www.uslugirozwojowe.parp.gov.pl</a:t>
            </a:r>
            <a:r>
              <a:rPr lang="pl-PL" sz="1600" dirty="0"/>
              <a:t>.</a:t>
            </a:r>
          </a:p>
          <a:p>
            <a:endParaRPr lang="pl-PL" dirty="0"/>
          </a:p>
        </p:txBody>
      </p:sp>
      <p:sp>
        <p:nvSpPr>
          <p:cNvPr id="10" name="pole tekstowe 9">
            <a:extLst>
              <a:ext uri="{FF2B5EF4-FFF2-40B4-BE49-F238E27FC236}">
                <a16:creationId xmlns:a16="http://schemas.microsoft.com/office/drawing/2014/main" id="{0F121CF8-69BF-4DBF-8F32-BFE3E462A9AB}"/>
              </a:ext>
            </a:extLst>
          </p:cNvPr>
          <p:cNvSpPr txBox="1"/>
          <p:nvPr/>
        </p:nvSpPr>
        <p:spPr>
          <a:xfrm flipH="1">
            <a:off x="1149511" y="2242362"/>
            <a:ext cx="5451648" cy="1107996"/>
          </a:xfrm>
          <a:prstGeom prst="rect">
            <a:avLst/>
          </a:prstGeom>
          <a:noFill/>
          <a:ln>
            <a:noFill/>
          </a:ln>
        </p:spPr>
        <p:txBody>
          <a:bodyPr wrap="square" rtlCol="0">
            <a:spAutoFit/>
          </a:bodyPr>
          <a:lstStyle/>
          <a:p>
            <a:r>
              <a:rPr lang="pl-PL" sz="1600" dirty="0"/>
              <a:t>Zarejestrowanie przez przedsiębiorcę firmy i pracowników </a:t>
            </a:r>
            <a:br>
              <a:rPr lang="pl-PL" sz="1600" dirty="0"/>
            </a:br>
            <a:r>
              <a:rPr lang="pl-PL" sz="1600" dirty="0"/>
              <a:t>w BUR oraz utworzenie profilu firmy. PARP przydziela wówczas Przedsiębiorcy indywidualny numer ID wsparcia.</a:t>
            </a:r>
            <a:endParaRPr lang="pl-PL" sz="1400" dirty="0"/>
          </a:p>
          <a:p>
            <a:endParaRPr lang="pl-PL" dirty="0"/>
          </a:p>
        </p:txBody>
      </p:sp>
      <p:sp>
        <p:nvSpPr>
          <p:cNvPr id="12" name="pole tekstowe 11">
            <a:extLst>
              <a:ext uri="{FF2B5EF4-FFF2-40B4-BE49-F238E27FC236}">
                <a16:creationId xmlns:a16="http://schemas.microsoft.com/office/drawing/2014/main" id="{484F847F-9228-4A73-A1FD-EC9884D5DBA8}"/>
              </a:ext>
            </a:extLst>
          </p:cNvPr>
          <p:cNvSpPr txBox="1"/>
          <p:nvPr/>
        </p:nvSpPr>
        <p:spPr>
          <a:xfrm flipH="1">
            <a:off x="1116125" y="6246172"/>
            <a:ext cx="5694537" cy="553998"/>
          </a:xfrm>
          <a:prstGeom prst="rect">
            <a:avLst/>
          </a:prstGeom>
          <a:noFill/>
          <a:ln>
            <a:noFill/>
          </a:ln>
        </p:spPr>
        <p:txBody>
          <a:bodyPr wrap="square" rtlCol="0">
            <a:spAutoFit/>
          </a:bodyPr>
          <a:lstStyle/>
          <a:p>
            <a:r>
              <a:rPr lang="pl-PL" sz="1600" dirty="0"/>
              <a:t>Przedstawienie karty usługi rozwojowej do akceptacji PARP.</a:t>
            </a:r>
          </a:p>
          <a:p>
            <a:endParaRPr lang="pl-PL" sz="1400" dirty="0"/>
          </a:p>
        </p:txBody>
      </p:sp>
      <p:sp>
        <p:nvSpPr>
          <p:cNvPr id="17" name="pole tekstowe 16">
            <a:extLst>
              <a:ext uri="{FF2B5EF4-FFF2-40B4-BE49-F238E27FC236}">
                <a16:creationId xmlns:a16="http://schemas.microsoft.com/office/drawing/2014/main" id="{29003C65-E0CD-462D-B7B1-514D3B8CEC99}"/>
              </a:ext>
            </a:extLst>
          </p:cNvPr>
          <p:cNvSpPr txBox="1"/>
          <p:nvPr/>
        </p:nvSpPr>
        <p:spPr>
          <a:xfrm flipH="1">
            <a:off x="1236105" y="8148546"/>
            <a:ext cx="4807947" cy="641971"/>
          </a:xfrm>
          <a:prstGeom prst="rect">
            <a:avLst/>
          </a:prstGeom>
          <a:noFill/>
          <a:ln>
            <a:noFill/>
          </a:ln>
        </p:spPr>
        <p:txBody>
          <a:bodyPr wrap="square" rtlCol="0">
            <a:spAutoFit/>
          </a:bodyPr>
          <a:lstStyle/>
          <a:p>
            <a:pPr lvl="0">
              <a:lnSpc>
                <a:spcPct val="115000"/>
              </a:lnSpc>
              <a:spcAft>
                <a:spcPts val="0"/>
              </a:spcAft>
              <a:tabLst>
                <a:tab pos="228600" algn="l"/>
                <a:tab pos="270510" algn="l"/>
              </a:tabLst>
            </a:pPr>
            <a:r>
              <a:rPr lang="pl-PL" sz="1600" dirty="0">
                <a:latin typeface="Calibri" panose="020F0502020204030204" pitchFamily="34" charset="0"/>
                <a:ea typeface="Calibri" panose="020F0502020204030204" pitchFamily="34" charset="0"/>
                <a:cs typeface="Calibri" panose="020F0502020204030204" pitchFamily="34" charset="0"/>
              </a:rPr>
              <a:t>Przedsiębiorca przekazuje PARP „Wniosek o rozliczenie usługi rozwojowej”.</a:t>
            </a:r>
            <a:endParaRPr lang="pl-PL"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57B6F2FE-1EEA-4B14-94BB-B325C59A3C4E}"/>
              </a:ext>
            </a:extLst>
          </p:cNvPr>
          <p:cNvSpPr txBox="1"/>
          <p:nvPr/>
        </p:nvSpPr>
        <p:spPr>
          <a:xfrm flipH="1">
            <a:off x="1146511" y="4988276"/>
            <a:ext cx="5821269" cy="584775"/>
          </a:xfrm>
          <a:prstGeom prst="rect">
            <a:avLst/>
          </a:prstGeom>
          <a:noFill/>
          <a:ln>
            <a:noFill/>
          </a:ln>
        </p:spPr>
        <p:txBody>
          <a:bodyPr wrap="square" rtlCol="0">
            <a:spAutoFit/>
          </a:bodyPr>
          <a:lstStyle/>
          <a:p>
            <a:r>
              <a:rPr lang="pl-PL" sz="1600" dirty="0"/>
              <a:t>Wybrane usługi rozwojowe muszą mieć oznaczenie „Dofinansowanie - TAK”.</a:t>
            </a:r>
          </a:p>
        </p:txBody>
      </p:sp>
      <p:pic>
        <p:nvPicPr>
          <p:cNvPr id="55" name="Grafika 54" descr="Wykrzyknik">
            <a:extLst>
              <a:ext uri="{FF2B5EF4-FFF2-40B4-BE49-F238E27FC236}">
                <a16:creationId xmlns:a16="http://schemas.microsoft.com/office/drawing/2014/main" id="{3EFB08E9-3DEB-4B7C-A571-2D6859C5CCC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98607" y="3184273"/>
            <a:ext cx="623287" cy="623287"/>
          </a:xfrm>
          <a:prstGeom prst="rect">
            <a:avLst/>
          </a:prstGeom>
        </p:spPr>
      </p:pic>
      <p:sp>
        <p:nvSpPr>
          <p:cNvPr id="57" name="Prostokąt 56">
            <a:extLst>
              <a:ext uri="{FF2B5EF4-FFF2-40B4-BE49-F238E27FC236}">
                <a16:creationId xmlns:a16="http://schemas.microsoft.com/office/drawing/2014/main" id="{2D5C3192-4E52-4070-BC09-9A5B61D5DFFC}"/>
              </a:ext>
            </a:extLst>
          </p:cNvPr>
          <p:cNvSpPr/>
          <p:nvPr/>
        </p:nvSpPr>
        <p:spPr>
          <a:xfrm>
            <a:off x="-462144" y="4128142"/>
            <a:ext cx="2244979" cy="707886"/>
          </a:xfrm>
          <a:prstGeom prst="rect">
            <a:avLst/>
          </a:prstGeom>
          <a:noFill/>
        </p:spPr>
        <p:txBody>
          <a:bodyPr wrap="square" lIns="91440" tIns="45720" rIns="91440" bIns="45720">
            <a:spAutoFit/>
          </a:bodyPr>
          <a:lstStyle/>
          <a:p>
            <a:pPr algn="ctr"/>
            <a:r>
              <a:rPr lang="pl-PL" sz="4000" b="1" spc="50" dirty="0">
                <a:ln w="0"/>
                <a:solidFill>
                  <a:schemeClr val="bg2"/>
                </a:solidFill>
                <a:effectLst>
                  <a:outerShdw blurRad="50800" dist="38100" dir="5400000" algn="t" rotWithShape="0">
                    <a:prstClr val="black">
                      <a:alpha val="40000"/>
                    </a:prstClr>
                  </a:outerShdw>
                </a:effectLst>
              </a:rPr>
              <a:t>2</a:t>
            </a:r>
            <a:endParaRPr lang="pl-PL" sz="4000" b="1" cap="none" spc="50" dirty="0">
              <a:ln w="0"/>
              <a:solidFill>
                <a:schemeClr val="bg2"/>
              </a:solidFill>
              <a:effectLst>
                <a:outerShdw blurRad="50800" dist="38100" dir="5400000" algn="t" rotWithShape="0">
                  <a:prstClr val="black">
                    <a:alpha val="40000"/>
                  </a:prstClr>
                </a:outerShdw>
              </a:effectLst>
            </a:endParaRPr>
          </a:p>
        </p:txBody>
      </p:sp>
      <p:sp>
        <p:nvSpPr>
          <p:cNvPr id="66" name="Prostokąt 65">
            <a:extLst>
              <a:ext uri="{FF2B5EF4-FFF2-40B4-BE49-F238E27FC236}">
                <a16:creationId xmlns:a16="http://schemas.microsoft.com/office/drawing/2014/main" id="{03B51974-836F-4F27-B1D1-7DF6A31F2518}"/>
              </a:ext>
            </a:extLst>
          </p:cNvPr>
          <p:cNvSpPr/>
          <p:nvPr/>
        </p:nvSpPr>
        <p:spPr>
          <a:xfrm>
            <a:off x="-462144" y="5977964"/>
            <a:ext cx="2244979" cy="707886"/>
          </a:xfrm>
          <a:prstGeom prst="rect">
            <a:avLst/>
          </a:prstGeom>
          <a:noFill/>
        </p:spPr>
        <p:txBody>
          <a:bodyPr wrap="square" lIns="91440" tIns="45720" rIns="91440" bIns="45720">
            <a:spAutoFit/>
          </a:bodyPr>
          <a:lstStyle/>
          <a:p>
            <a:pPr algn="ctr"/>
            <a:r>
              <a:rPr lang="pl-PL" sz="4000" b="1" cap="none" spc="50" dirty="0">
                <a:ln w="0"/>
                <a:solidFill>
                  <a:schemeClr val="bg2"/>
                </a:solidFill>
                <a:effectLst>
                  <a:outerShdw blurRad="50800" dist="38100" dir="5400000" algn="t" rotWithShape="0">
                    <a:prstClr val="black">
                      <a:alpha val="40000"/>
                    </a:prstClr>
                  </a:outerShdw>
                </a:effectLst>
              </a:rPr>
              <a:t>3</a:t>
            </a:r>
          </a:p>
        </p:txBody>
      </p:sp>
      <p:sp>
        <p:nvSpPr>
          <p:cNvPr id="37" name="Prostokąt 36">
            <a:extLst>
              <a:ext uri="{FF2B5EF4-FFF2-40B4-BE49-F238E27FC236}">
                <a16:creationId xmlns:a16="http://schemas.microsoft.com/office/drawing/2014/main" id="{F05A7BFD-2396-4321-8F0D-438C72C2A682}"/>
              </a:ext>
            </a:extLst>
          </p:cNvPr>
          <p:cNvSpPr/>
          <p:nvPr/>
        </p:nvSpPr>
        <p:spPr>
          <a:xfrm>
            <a:off x="-12530" y="11574063"/>
            <a:ext cx="6881225" cy="622850"/>
          </a:xfrm>
          <a:prstGeom prst="rect">
            <a:avLst/>
          </a:prstGeom>
          <a:solidFill>
            <a:srgbClr val="E47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38" name="pole tekstowe 37">
            <a:extLst>
              <a:ext uri="{FF2B5EF4-FFF2-40B4-BE49-F238E27FC236}">
                <a16:creationId xmlns:a16="http://schemas.microsoft.com/office/drawing/2014/main" id="{C2630ACB-EAF7-4A71-ADD9-8D3C21A508A9}"/>
              </a:ext>
            </a:extLst>
          </p:cNvPr>
          <p:cNvSpPr txBox="1"/>
          <p:nvPr/>
        </p:nvSpPr>
        <p:spPr>
          <a:xfrm flipH="1">
            <a:off x="309377" y="11669715"/>
            <a:ext cx="6359752" cy="400110"/>
          </a:xfrm>
          <a:prstGeom prst="rect">
            <a:avLst/>
          </a:prstGeom>
          <a:noFill/>
          <a:ln>
            <a:noFill/>
          </a:ln>
        </p:spPr>
        <p:txBody>
          <a:bodyPr wrap="square" rtlCol="0">
            <a:spAutoFit/>
          </a:bodyPr>
          <a:lstStyle/>
          <a:p>
            <a:r>
              <a:rPr lang="pl-PL" sz="2000" b="1" dirty="0">
                <a:solidFill>
                  <a:schemeClr val="bg1"/>
                </a:solidFill>
              </a:rPr>
              <a:t>Szczegółowe informacje znajdują się w </a:t>
            </a:r>
            <a:r>
              <a:rPr lang="pl-PL" sz="2000" b="1" dirty="0">
                <a:solidFill>
                  <a:schemeClr val="bg1"/>
                </a:solidFill>
                <a:hlinkClick r:id="rId5"/>
              </a:rPr>
              <a:t>Regulaminie</a:t>
            </a:r>
            <a:r>
              <a:rPr lang="pl-PL" sz="2000" b="1" dirty="0">
                <a:solidFill>
                  <a:schemeClr val="bg1"/>
                </a:solidFill>
              </a:rPr>
              <a:t>.</a:t>
            </a:r>
          </a:p>
        </p:txBody>
      </p:sp>
      <p:sp>
        <p:nvSpPr>
          <p:cNvPr id="31" name="pole tekstowe 30">
            <a:extLst>
              <a:ext uri="{FF2B5EF4-FFF2-40B4-BE49-F238E27FC236}">
                <a16:creationId xmlns:a16="http://schemas.microsoft.com/office/drawing/2014/main" id="{374786E1-4BAF-4082-A18F-9890F2313E3C}"/>
              </a:ext>
            </a:extLst>
          </p:cNvPr>
          <p:cNvSpPr txBox="1"/>
          <p:nvPr/>
        </p:nvSpPr>
        <p:spPr>
          <a:xfrm flipH="1">
            <a:off x="1126516" y="3217449"/>
            <a:ext cx="5072919" cy="800219"/>
          </a:xfrm>
          <a:prstGeom prst="rect">
            <a:avLst/>
          </a:prstGeom>
          <a:noFill/>
          <a:ln>
            <a:noFill/>
          </a:ln>
        </p:spPr>
        <p:txBody>
          <a:bodyPr wrap="square" rtlCol="0">
            <a:spAutoFit/>
          </a:bodyPr>
          <a:lstStyle/>
          <a:p>
            <a:r>
              <a:rPr lang="pl-PL" sz="1600" dirty="0"/>
              <a:t>Przy zapisie na usługę rozwojową koniecznie należy posłużyć się przypisanym numerem ID!</a:t>
            </a:r>
          </a:p>
          <a:p>
            <a:endParaRPr lang="pl-PL" sz="1400" dirty="0"/>
          </a:p>
        </p:txBody>
      </p:sp>
      <p:sp>
        <p:nvSpPr>
          <p:cNvPr id="43" name="Prostokąt 42">
            <a:extLst>
              <a:ext uri="{FF2B5EF4-FFF2-40B4-BE49-F238E27FC236}">
                <a16:creationId xmlns:a16="http://schemas.microsoft.com/office/drawing/2014/main" id="{46BE58C6-1B87-48B8-802D-B4D3A2DE9916}"/>
              </a:ext>
            </a:extLst>
          </p:cNvPr>
          <p:cNvSpPr/>
          <p:nvPr/>
        </p:nvSpPr>
        <p:spPr>
          <a:xfrm>
            <a:off x="-462144" y="8102982"/>
            <a:ext cx="2244979" cy="707886"/>
          </a:xfrm>
          <a:prstGeom prst="rect">
            <a:avLst/>
          </a:prstGeom>
          <a:noFill/>
        </p:spPr>
        <p:txBody>
          <a:bodyPr wrap="square" lIns="91440" tIns="45720" rIns="91440" bIns="45720">
            <a:spAutoFit/>
          </a:bodyPr>
          <a:lstStyle/>
          <a:p>
            <a:pPr algn="ctr"/>
            <a:r>
              <a:rPr lang="pl-PL" sz="4000" b="1" spc="50" dirty="0">
                <a:ln w="0"/>
                <a:solidFill>
                  <a:schemeClr val="bg2"/>
                </a:solidFill>
                <a:effectLst>
                  <a:outerShdw blurRad="50800" dist="38100" dir="5400000" algn="t" rotWithShape="0">
                    <a:prstClr val="black">
                      <a:alpha val="40000"/>
                    </a:prstClr>
                  </a:outerShdw>
                </a:effectLst>
              </a:rPr>
              <a:t>5</a:t>
            </a:r>
            <a:endParaRPr lang="pl-PL" sz="4000" b="1" cap="none" spc="50" dirty="0">
              <a:ln w="0"/>
              <a:solidFill>
                <a:schemeClr val="bg2"/>
              </a:solidFill>
              <a:effectLst>
                <a:outerShdw blurRad="50800" dist="38100" dir="5400000" algn="t" rotWithShape="0">
                  <a:prstClr val="black">
                    <a:alpha val="40000"/>
                  </a:prstClr>
                </a:outerShdw>
              </a:effectLst>
            </a:endParaRPr>
          </a:p>
        </p:txBody>
      </p:sp>
      <p:sp>
        <p:nvSpPr>
          <p:cNvPr id="44" name="pole tekstowe 43">
            <a:extLst>
              <a:ext uri="{FF2B5EF4-FFF2-40B4-BE49-F238E27FC236}">
                <a16:creationId xmlns:a16="http://schemas.microsoft.com/office/drawing/2014/main" id="{0711FD77-B693-4BAB-8DCD-3379CB77E1A7}"/>
              </a:ext>
            </a:extLst>
          </p:cNvPr>
          <p:cNvSpPr txBox="1"/>
          <p:nvPr/>
        </p:nvSpPr>
        <p:spPr>
          <a:xfrm flipH="1">
            <a:off x="1182100" y="7086889"/>
            <a:ext cx="5694537" cy="800219"/>
          </a:xfrm>
          <a:prstGeom prst="rect">
            <a:avLst/>
          </a:prstGeom>
          <a:noFill/>
          <a:ln>
            <a:noFill/>
          </a:ln>
        </p:spPr>
        <p:txBody>
          <a:bodyPr wrap="square" rtlCol="0">
            <a:spAutoFit/>
          </a:bodyPr>
          <a:lstStyle/>
          <a:p>
            <a:r>
              <a:rPr lang="pl-PL" sz="1600" dirty="0"/>
              <a:t>Przedsiębiorca korzysta z wybranej usługi rozwojowej, a po jej zakończeniu wypełnia ankietę oceniającą usługę. </a:t>
            </a:r>
          </a:p>
          <a:p>
            <a:endParaRPr lang="pl-PL" sz="1400" dirty="0"/>
          </a:p>
        </p:txBody>
      </p:sp>
      <p:sp>
        <p:nvSpPr>
          <p:cNvPr id="45" name="Prostokąt 44">
            <a:extLst>
              <a:ext uri="{FF2B5EF4-FFF2-40B4-BE49-F238E27FC236}">
                <a16:creationId xmlns:a16="http://schemas.microsoft.com/office/drawing/2014/main" id="{99F63F6D-DD1C-4B62-A682-C64F0BE7F9C2}"/>
              </a:ext>
            </a:extLst>
          </p:cNvPr>
          <p:cNvSpPr/>
          <p:nvPr/>
        </p:nvSpPr>
        <p:spPr>
          <a:xfrm>
            <a:off x="1167323" y="8879672"/>
            <a:ext cx="5266571" cy="9801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6" name="pole tekstowe 45">
            <a:extLst>
              <a:ext uri="{FF2B5EF4-FFF2-40B4-BE49-F238E27FC236}">
                <a16:creationId xmlns:a16="http://schemas.microsoft.com/office/drawing/2014/main" id="{17F947D9-95FF-43C0-AEDD-2512B273A128}"/>
              </a:ext>
            </a:extLst>
          </p:cNvPr>
          <p:cNvSpPr txBox="1"/>
          <p:nvPr/>
        </p:nvSpPr>
        <p:spPr>
          <a:xfrm flipH="1">
            <a:off x="1290948" y="8939551"/>
            <a:ext cx="5061451" cy="1046440"/>
          </a:xfrm>
          <a:prstGeom prst="rect">
            <a:avLst/>
          </a:prstGeom>
          <a:noFill/>
          <a:ln>
            <a:noFill/>
          </a:ln>
        </p:spPr>
        <p:txBody>
          <a:bodyPr wrap="square" rtlCol="0">
            <a:spAutoFit/>
          </a:bodyPr>
          <a:lstStyle/>
          <a:p>
            <a:r>
              <a:rPr lang="pl-PL" sz="1600" dirty="0"/>
              <a:t>Jeśli usługa rozwojowa podlega opodatkowaniu VAT, wartość tego podatku opłaca przedsiębiorca na wskazany przez organizatora usługi numer rachunku.</a:t>
            </a:r>
          </a:p>
          <a:p>
            <a:endParaRPr lang="pl-PL" sz="1400" dirty="0"/>
          </a:p>
        </p:txBody>
      </p:sp>
      <p:sp>
        <p:nvSpPr>
          <p:cNvPr id="61" name="Prostokąt: zaokrąglone rogi 60">
            <a:extLst>
              <a:ext uri="{FF2B5EF4-FFF2-40B4-BE49-F238E27FC236}">
                <a16:creationId xmlns:a16="http://schemas.microsoft.com/office/drawing/2014/main" id="{83C82DC7-1F33-47A5-A59F-7477F22E6059}"/>
              </a:ext>
            </a:extLst>
          </p:cNvPr>
          <p:cNvSpPr/>
          <p:nvPr/>
        </p:nvSpPr>
        <p:spPr>
          <a:xfrm>
            <a:off x="287875" y="6987512"/>
            <a:ext cx="748084" cy="814005"/>
          </a:xfrm>
          <a:prstGeom prst="roundRect">
            <a:avLst/>
          </a:prstGeom>
          <a:solidFill>
            <a:srgbClr val="E47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3" name="Prostokąt: zaokrąglone rogi 62">
            <a:extLst>
              <a:ext uri="{FF2B5EF4-FFF2-40B4-BE49-F238E27FC236}">
                <a16:creationId xmlns:a16="http://schemas.microsoft.com/office/drawing/2014/main" id="{3C4FD91C-251A-4DB9-9382-CAE3770D783E}"/>
              </a:ext>
            </a:extLst>
          </p:cNvPr>
          <p:cNvSpPr/>
          <p:nvPr/>
        </p:nvSpPr>
        <p:spPr>
          <a:xfrm>
            <a:off x="286305" y="10101928"/>
            <a:ext cx="748084" cy="814005"/>
          </a:xfrm>
          <a:prstGeom prst="roundRect">
            <a:avLst/>
          </a:prstGeom>
          <a:solidFill>
            <a:srgbClr val="E47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68" name="Grafika 67" descr="Wykrzyknik">
            <a:extLst>
              <a:ext uri="{FF2B5EF4-FFF2-40B4-BE49-F238E27FC236}">
                <a16:creationId xmlns:a16="http://schemas.microsoft.com/office/drawing/2014/main" id="{B0598E7B-F5B0-4796-BC65-639F71A2663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98607" y="4985875"/>
            <a:ext cx="623287" cy="623287"/>
          </a:xfrm>
          <a:prstGeom prst="rect">
            <a:avLst/>
          </a:prstGeom>
        </p:spPr>
      </p:pic>
      <p:sp>
        <p:nvSpPr>
          <p:cNvPr id="40" name="Prostokąt 39">
            <a:extLst>
              <a:ext uri="{FF2B5EF4-FFF2-40B4-BE49-F238E27FC236}">
                <a16:creationId xmlns:a16="http://schemas.microsoft.com/office/drawing/2014/main" id="{50AD29F7-9C96-4156-8785-A01D0390C5C5}"/>
              </a:ext>
            </a:extLst>
          </p:cNvPr>
          <p:cNvSpPr/>
          <p:nvPr/>
        </p:nvSpPr>
        <p:spPr>
          <a:xfrm>
            <a:off x="-473546" y="7009831"/>
            <a:ext cx="2244979" cy="707886"/>
          </a:xfrm>
          <a:prstGeom prst="rect">
            <a:avLst/>
          </a:prstGeom>
          <a:noFill/>
        </p:spPr>
        <p:txBody>
          <a:bodyPr wrap="square" lIns="91440" tIns="45720" rIns="91440" bIns="45720">
            <a:spAutoFit/>
          </a:bodyPr>
          <a:lstStyle/>
          <a:p>
            <a:pPr algn="ctr"/>
            <a:r>
              <a:rPr lang="pl-PL" sz="4000" b="1" spc="50" dirty="0">
                <a:ln w="0"/>
                <a:solidFill>
                  <a:schemeClr val="bg2"/>
                </a:solidFill>
                <a:effectLst>
                  <a:outerShdw blurRad="50800" dist="38100" dir="5400000" algn="t" rotWithShape="0">
                    <a:prstClr val="black">
                      <a:alpha val="40000"/>
                    </a:prstClr>
                  </a:outerShdw>
                </a:effectLst>
              </a:rPr>
              <a:t>4</a:t>
            </a:r>
            <a:endParaRPr lang="pl-PL" sz="4000" b="1" cap="none" spc="50" dirty="0">
              <a:ln w="0"/>
              <a:solidFill>
                <a:schemeClr val="bg2"/>
              </a:solidFill>
              <a:effectLst>
                <a:outerShdw blurRad="50800" dist="38100" dir="5400000" algn="t" rotWithShape="0">
                  <a:prstClr val="black">
                    <a:alpha val="40000"/>
                  </a:prstClr>
                </a:outerShdw>
              </a:effectLst>
            </a:endParaRPr>
          </a:p>
        </p:txBody>
      </p:sp>
      <p:sp>
        <p:nvSpPr>
          <p:cNvPr id="47" name="Prostokąt 46">
            <a:extLst>
              <a:ext uri="{FF2B5EF4-FFF2-40B4-BE49-F238E27FC236}">
                <a16:creationId xmlns:a16="http://schemas.microsoft.com/office/drawing/2014/main" id="{D328999C-3A22-409E-9E4F-9AFA4A3978DB}"/>
              </a:ext>
            </a:extLst>
          </p:cNvPr>
          <p:cNvSpPr/>
          <p:nvPr/>
        </p:nvSpPr>
        <p:spPr>
          <a:xfrm>
            <a:off x="-462144" y="10133161"/>
            <a:ext cx="2244979" cy="707886"/>
          </a:xfrm>
          <a:prstGeom prst="rect">
            <a:avLst/>
          </a:prstGeom>
          <a:noFill/>
        </p:spPr>
        <p:txBody>
          <a:bodyPr wrap="square" lIns="91440" tIns="45720" rIns="91440" bIns="45720">
            <a:spAutoFit/>
          </a:bodyPr>
          <a:lstStyle/>
          <a:p>
            <a:pPr algn="ctr"/>
            <a:r>
              <a:rPr lang="pl-PL" sz="4000" b="1" cap="none" spc="50" dirty="0">
                <a:ln w="0"/>
                <a:solidFill>
                  <a:schemeClr val="bg2"/>
                </a:solidFill>
                <a:effectLst>
                  <a:outerShdw blurRad="50800" dist="38100" dir="5400000" algn="t" rotWithShape="0">
                    <a:prstClr val="black">
                      <a:alpha val="40000"/>
                    </a:prstClr>
                  </a:outerShdw>
                </a:effectLst>
              </a:rPr>
              <a:t>6</a:t>
            </a:r>
          </a:p>
        </p:txBody>
      </p:sp>
      <p:sp>
        <p:nvSpPr>
          <p:cNvPr id="32" name="Prostokąt 31">
            <a:extLst>
              <a:ext uri="{FF2B5EF4-FFF2-40B4-BE49-F238E27FC236}">
                <a16:creationId xmlns:a16="http://schemas.microsoft.com/office/drawing/2014/main" id="{9C77FF35-12EB-4C6D-A3CD-E707C3E2E77B}"/>
              </a:ext>
            </a:extLst>
          </p:cNvPr>
          <p:cNvSpPr/>
          <p:nvPr/>
        </p:nvSpPr>
        <p:spPr>
          <a:xfrm>
            <a:off x="1167323" y="10157634"/>
            <a:ext cx="5501806" cy="1206997"/>
          </a:xfrm>
          <a:prstGeom prst="rect">
            <a:avLst/>
          </a:prstGeom>
        </p:spPr>
        <p:txBody>
          <a:bodyPr wrap="square">
            <a:spAutoFit/>
          </a:bodyPr>
          <a:lstStyle/>
          <a:p>
            <a:pPr lvl="0">
              <a:lnSpc>
                <a:spcPct val="115000"/>
              </a:lnSpc>
              <a:spcAft>
                <a:spcPts val="0"/>
              </a:spcAft>
            </a:pPr>
            <a:r>
              <a:rPr lang="pl-PL" sz="1600" kern="50" dirty="0">
                <a:latin typeface="Calibri" panose="020F0502020204030204" pitchFamily="34" charset="0"/>
                <a:ea typeface="Arial" panose="020B0604020202020204" pitchFamily="34" charset="0"/>
              </a:rPr>
              <a:t>W ciągu 14 dni po zaakceptowaniu „Wniosku o rozliczenie usługi rozwojowej” PARP opłaca wartość faktury </a:t>
            </a:r>
            <a:r>
              <a:rPr lang="pl-PL" sz="1600" kern="50" dirty="0">
                <a:latin typeface="Calibri" panose="020F0502020204030204" pitchFamily="34" charset="0"/>
                <a:ea typeface="Times New Roman" panose="02020603050405020304" pitchFamily="18" charset="0"/>
              </a:rPr>
              <a:t>lub zwraca przedsiębiorcy poniesiony koszt, jeśli opłacił on fakturę przed rozpoczęciem usługi rozwojowej.</a:t>
            </a:r>
            <a:endParaRPr lang="pl-PL" sz="1600" kern="5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97782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Prostokąt 72">
            <a:extLst>
              <a:ext uri="{FF2B5EF4-FFF2-40B4-BE49-F238E27FC236}">
                <a16:creationId xmlns:a16="http://schemas.microsoft.com/office/drawing/2014/main" id="{F64A0E9D-EFE9-4B74-96D7-2D112282EB74}"/>
              </a:ext>
            </a:extLst>
          </p:cNvPr>
          <p:cNvSpPr/>
          <p:nvPr/>
        </p:nvSpPr>
        <p:spPr>
          <a:xfrm>
            <a:off x="188873" y="8554807"/>
            <a:ext cx="4984915" cy="12881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6" name="Prostokąt 55">
            <a:extLst>
              <a:ext uri="{FF2B5EF4-FFF2-40B4-BE49-F238E27FC236}">
                <a16:creationId xmlns:a16="http://schemas.microsoft.com/office/drawing/2014/main" id="{4CA2E94F-13F8-433A-B809-32235F15A59A}"/>
              </a:ext>
            </a:extLst>
          </p:cNvPr>
          <p:cNvSpPr/>
          <p:nvPr/>
        </p:nvSpPr>
        <p:spPr>
          <a:xfrm>
            <a:off x="179788" y="4649459"/>
            <a:ext cx="4984915" cy="12881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67" name="Łącznik prosty 66">
            <a:extLst>
              <a:ext uri="{FF2B5EF4-FFF2-40B4-BE49-F238E27FC236}">
                <a16:creationId xmlns:a16="http://schemas.microsoft.com/office/drawing/2014/main" id="{A8AEAB09-D1D7-4EC7-8584-9BC14A1FA2AB}"/>
              </a:ext>
            </a:extLst>
          </p:cNvPr>
          <p:cNvCxnSpPr>
            <a:cxnSpLocks/>
          </p:cNvCxnSpPr>
          <p:nvPr/>
        </p:nvCxnSpPr>
        <p:spPr>
          <a:xfrm>
            <a:off x="-38695" y="8362715"/>
            <a:ext cx="7055893" cy="0"/>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3" name="Prostokąt 32">
            <a:extLst>
              <a:ext uri="{FF2B5EF4-FFF2-40B4-BE49-F238E27FC236}">
                <a16:creationId xmlns:a16="http://schemas.microsoft.com/office/drawing/2014/main" id="{A40C1889-8F96-44CA-ABA4-A575C544F547}"/>
              </a:ext>
            </a:extLst>
          </p:cNvPr>
          <p:cNvSpPr/>
          <p:nvPr/>
        </p:nvSpPr>
        <p:spPr>
          <a:xfrm>
            <a:off x="1721597" y="2404963"/>
            <a:ext cx="4964446" cy="176032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3" name="Prostokąt 82">
            <a:extLst>
              <a:ext uri="{FF2B5EF4-FFF2-40B4-BE49-F238E27FC236}">
                <a16:creationId xmlns:a16="http://schemas.microsoft.com/office/drawing/2014/main" id="{4AF022DA-CD00-4F5B-9D0B-4663AD62BF7A}"/>
              </a:ext>
            </a:extLst>
          </p:cNvPr>
          <p:cNvSpPr/>
          <p:nvPr/>
        </p:nvSpPr>
        <p:spPr>
          <a:xfrm>
            <a:off x="1704681" y="6338963"/>
            <a:ext cx="4964446" cy="17718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Prostokąt 3">
            <a:extLst>
              <a:ext uri="{FF2B5EF4-FFF2-40B4-BE49-F238E27FC236}">
                <a16:creationId xmlns:a16="http://schemas.microsoft.com/office/drawing/2014/main" id="{19AF9C08-C033-4702-BCBA-91C8207EF012}"/>
              </a:ext>
            </a:extLst>
          </p:cNvPr>
          <p:cNvSpPr/>
          <p:nvPr/>
        </p:nvSpPr>
        <p:spPr>
          <a:xfrm>
            <a:off x="10695" y="-4413"/>
            <a:ext cx="6858000" cy="2160000"/>
          </a:xfrm>
          <a:prstGeom prst="rect">
            <a:avLst/>
          </a:prstGeom>
          <a:solidFill>
            <a:srgbClr val="E47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7" name="pole tekstowe 6">
            <a:extLst>
              <a:ext uri="{FF2B5EF4-FFF2-40B4-BE49-F238E27FC236}">
                <a16:creationId xmlns:a16="http://schemas.microsoft.com/office/drawing/2014/main" id="{069665B9-7292-4E81-80F9-6115491B3348}"/>
              </a:ext>
            </a:extLst>
          </p:cNvPr>
          <p:cNvSpPr txBox="1"/>
          <p:nvPr/>
        </p:nvSpPr>
        <p:spPr>
          <a:xfrm flipH="1">
            <a:off x="89581" y="567755"/>
            <a:ext cx="6697135" cy="1015663"/>
          </a:xfrm>
          <a:prstGeom prst="rect">
            <a:avLst/>
          </a:prstGeom>
          <a:noFill/>
          <a:ln>
            <a:noFill/>
          </a:ln>
        </p:spPr>
        <p:txBody>
          <a:bodyPr wrap="square" rtlCol="0">
            <a:spAutoFit/>
          </a:bodyPr>
          <a:lstStyle/>
          <a:p>
            <a:pPr algn="ctr"/>
            <a:r>
              <a:rPr lang="pl-PL" sz="3000" b="1" dirty="0">
                <a:solidFill>
                  <a:schemeClr val="bg1"/>
                </a:solidFill>
              </a:rPr>
              <a:t>Co jeszcze warto wiedzieć przystępując do projektu SWO?</a:t>
            </a:r>
          </a:p>
        </p:txBody>
      </p:sp>
      <p:sp>
        <p:nvSpPr>
          <p:cNvPr id="12" name="pole tekstowe 11">
            <a:extLst>
              <a:ext uri="{FF2B5EF4-FFF2-40B4-BE49-F238E27FC236}">
                <a16:creationId xmlns:a16="http://schemas.microsoft.com/office/drawing/2014/main" id="{484F847F-9228-4A73-A1FD-EC9884D5DBA8}"/>
              </a:ext>
            </a:extLst>
          </p:cNvPr>
          <p:cNvSpPr txBox="1"/>
          <p:nvPr/>
        </p:nvSpPr>
        <p:spPr>
          <a:xfrm flipH="1">
            <a:off x="238986" y="4829046"/>
            <a:ext cx="5076110" cy="1046440"/>
          </a:xfrm>
          <a:prstGeom prst="rect">
            <a:avLst/>
          </a:prstGeom>
          <a:noFill/>
          <a:ln>
            <a:noFill/>
          </a:ln>
        </p:spPr>
        <p:txBody>
          <a:bodyPr wrap="square" rtlCol="0">
            <a:spAutoFit/>
          </a:bodyPr>
          <a:lstStyle/>
          <a:p>
            <a:r>
              <a:rPr lang="pl-PL" sz="1600" dirty="0"/>
              <a:t>Obligatoryjnie należy korzystać z przydzielonego numeru ID. PARP nie sfinansuje usług, na które zapisano się bez użycia tego numeru. </a:t>
            </a:r>
          </a:p>
          <a:p>
            <a:endParaRPr lang="pl-PL" sz="1400" dirty="0"/>
          </a:p>
        </p:txBody>
      </p:sp>
      <p:sp>
        <p:nvSpPr>
          <p:cNvPr id="11" name="pole tekstowe 10">
            <a:extLst>
              <a:ext uri="{FF2B5EF4-FFF2-40B4-BE49-F238E27FC236}">
                <a16:creationId xmlns:a16="http://schemas.microsoft.com/office/drawing/2014/main" id="{57B6F2FE-1EEA-4B14-94BB-B325C59A3C4E}"/>
              </a:ext>
            </a:extLst>
          </p:cNvPr>
          <p:cNvSpPr txBox="1"/>
          <p:nvPr/>
        </p:nvSpPr>
        <p:spPr>
          <a:xfrm flipH="1">
            <a:off x="1778808" y="2407964"/>
            <a:ext cx="4872316" cy="1815882"/>
          </a:xfrm>
          <a:prstGeom prst="rect">
            <a:avLst/>
          </a:prstGeom>
          <a:noFill/>
          <a:ln>
            <a:noFill/>
          </a:ln>
        </p:spPr>
        <p:txBody>
          <a:bodyPr wrap="square" rtlCol="0">
            <a:spAutoFit/>
          </a:bodyPr>
          <a:lstStyle/>
          <a:p>
            <a:r>
              <a:rPr lang="pl-PL" sz="1600" dirty="0"/>
              <a:t>W ciągu 30 dni od podpisania umowy należy skorzystać z usługi doradczej w postaci diagnozy kondycji firmy.</a:t>
            </a:r>
          </a:p>
          <a:p>
            <a:r>
              <a:rPr lang="pl-PL" sz="1600" dirty="0"/>
              <a:t>W ciągu 30 dni od zatwierdzenia diagnozy należy wybrać </a:t>
            </a:r>
            <a:br>
              <a:rPr lang="pl-PL" sz="1600" dirty="0"/>
            </a:br>
            <a:r>
              <a:rPr lang="pl-PL" sz="1600" dirty="0"/>
              <a:t>pierwszą usługę szkoleniową lub doradczą (w tym mentoring) w BUR.</a:t>
            </a:r>
          </a:p>
          <a:p>
            <a:r>
              <a:rPr lang="pl-PL" sz="1600" dirty="0"/>
              <a:t>W ciągu 6 miesięcy od podpisania umowy należy rozliczyć się z niej. </a:t>
            </a:r>
          </a:p>
        </p:txBody>
      </p:sp>
      <p:cxnSp>
        <p:nvCxnSpPr>
          <p:cNvPr id="70" name="Łącznik prosty 69">
            <a:extLst>
              <a:ext uri="{FF2B5EF4-FFF2-40B4-BE49-F238E27FC236}">
                <a16:creationId xmlns:a16="http://schemas.microsoft.com/office/drawing/2014/main" id="{68F2EDEB-43ED-446F-BE8B-79952827392D}"/>
              </a:ext>
            </a:extLst>
          </p:cNvPr>
          <p:cNvCxnSpPr>
            <a:cxnSpLocks/>
          </p:cNvCxnSpPr>
          <p:nvPr/>
        </p:nvCxnSpPr>
        <p:spPr>
          <a:xfrm>
            <a:off x="-11497" y="6100497"/>
            <a:ext cx="7055893" cy="0"/>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4" name="Łącznik prosty 73">
            <a:extLst>
              <a:ext uri="{FF2B5EF4-FFF2-40B4-BE49-F238E27FC236}">
                <a16:creationId xmlns:a16="http://schemas.microsoft.com/office/drawing/2014/main" id="{59A96EF4-31B5-4091-A647-DB3D9B78BE5E}"/>
              </a:ext>
            </a:extLst>
          </p:cNvPr>
          <p:cNvCxnSpPr>
            <a:cxnSpLocks/>
          </p:cNvCxnSpPr>
          <p:nvPr/>
        </p:nvCxnSpPr>
        <p:spPr>
          <a:xfrm flipV="1">
            <a:off x="7603" y="10013611"/>
            <a:ext cx="6861092" cy="15922"/>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7" name="Prostokąt 36">
            <a:extLst>
              <a:ext uri="{FF2B5EF4-FFF2-40B4-BE49-F238E27FC236}">
                <a16:creationId xmlns:a16="http://schemas.microsoft.com/office/drawing/2014/main" id="{F05A7BFD-2396-4321-8F0D-438C72C2A682}"/>
              </a:ext>
            </a:extLst>
          </p:cNvPr>
          <p:cNvSpPr/>
          <p:nvPr/>
        </p:nvSpPr>
        <p:spPr>
          <a:xfrm>
            <a:off x="-12530" y="11629033"/>
            <a:ext cx="6881225" cy="567879"/>
          </a:xfrm>
          <a:prstGeom prst="rect">
            <a:avLst/>
          </a:prstGeom>
          <a:solidFill>
            <a:srgbClr val="E47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38" name="pole tekstowe 37">
            <a:extLst>
              <a:ext uri="{FF2B5EF4-FFF2-40B4-BE49-F238E27FC236}">
                <a16:creationId xmlns:a16="http://schemas.microsoft.com/office/drawing/2014/main" id="{C2630ACB-EAF7-4A71-ADD9-8D3C21A508A9}"/>
              </a:ext>
            </a:extLst>
          </p:cNvPr>
          <p:cNvSpPr txBox="1"/>
          <p:nvPr/>
        </p:nvSpPr>
        <p:spPr>
          <a:xfrm flipH="1">
            <a:off x="309377" y="11669715"/>
            <a:ext cx="6359752" cy="400110"/>
          </a:xfrm>
          <a:prstGeom prst="rect">
            <a:avLst/>
          </a:prstGeom>
          <a:noFill/>
          <a:ln>
            <a:noFill/>
          </a:ln>
        </p:spPr>
        <p:txBody>
          <a:bodyPr wrap="square" rtlCol="0">
            <a:spAutoFit/>
          </a:bodyPr>
          <a:lstStyle/>
          <a:p>
            <a:r>
              <a:rPr lang="pl-PL" sz="2000" b="1" dirty="0">
                <a:solidFill>
                  <a:schemeClr val="bg1"/>
                </a:solidFill>
              </a:rPr>
              <a:t>Szczegółowe informacje znajdują się w </a:t>
            </a:r>
            <a:r>
              <a:rPr lang="pl-PL" sz="2000" b="1" dirty="0">
                <a:solidFill>
                  <a:schemeClr val="bg1"/>
                </a:solidFill>
                <a:hlinkClick r:id="rId2"/>
              </a:rPr>
              <a:t>Regulaminie</a:t>
            </a:r>
            <a:r>
              <a:rPr lang="pl-PL" sz="2000" b="1" dirty="0">
                <a:solidFill>
                  <a:schemeClr val="bg1"/>
                </a:solidFill>
                <a:hlinkClick r:id="rId3"/>
              </a:rPr>
              <a:t>.</a:t>
            </a:r>
            <a:endParaRPr lang="pl-PL" sz="2000" b="1" dirty="0">
              <a:solidFill>
                <a:schemeClr val="bg1"/>
              </a:solidFill>
            </a:endParaRPr>
          </a:p>
        </p:txBody>
      </p:sp>
      <p:sp>
        <p:nvSpPr>
          <p:cNvPr id="31" name="pole tekstowe 30">
            <a:extLst>
              <a:ext uri="{FF2B5EF4-FFF2-40B4-BE49-F238E27FC236}">
                <a16:creationId xmlns:a16="http://schemas.microsoft.com/office/drawing/2014/main" id="{374786E1-4BAF-4082-A18F-9890F2313E3C}"/>
              </a:ext>
            </a:extLst>
          </p:cNvPr>
          <p:cNvSpPr txBox="1"/>
          <p:nvPr/>
        </p:nvSpPr>
        <p:spPr>
          <a:xfrm flipH="1">
            <a:off x="1822989" y="6356976"/>
            <a:ext cx="4689353" cy="1569660"/>
          </a:xfrm>
          <a:prstGeom prst="rect">
            <a:avLst/>
          </a:prstGeom>
          <a:noFill/>
          <a:ln>
            <a:noFill/>
          </a:ln>
        </p:spPr>
        <p:txBody>
          <a:bodyPr wrap="square" rtlCol="0">
            <a:spAutoFit/>
          </a:bodyPr>
          <a:lstStyle/>
          <a:p>
            <a:r>
              <a:rPr lang="pl-PL" sz="1600" dirty="0"/>
              <a:t>PARP ma prawo odmówić finansowania usługi rozwojowej, jeśli:</a:t>
            </a:r>
          </a:p>
          <a:p>
            <a:pPr marL="285750" indent="-285750">
              <a:buFont typeface="Arial" panose="020B0604020202020204" pitchFamily="34" charset="0"/>
              <a:buChar char="•"/>
            </a:pPr>
            <a:r>
              <a:rPr lang="pl-PL" sz="1600" dirty="0"/>
              <a:t>nie nawiązuje ona do rekomendacji wynikających </a:t>
            </a:r>
            <a:br>
              <a:rPr lang="pl-PL" sz="1600" dirty="0"/>
            </a:br>
            <a:r>
              <a:rPr lang="pl-PL" sz="1600" dirty="0"/>
              <a:t>z diagnozy,</a:t>
            </a:r>
          </a:p>
          <a:p>
            <a:pPr marL="285750" indent="-285750">
              <a:buFont typeface="Arial" panose="020B0604020202020204" pitchFamily="34" charset="0"/>
              <a:buChar char="•"/>
            </a:pPr>
            <a:r>
              <a:rPr lang="pl-PL" sz="1600" dirty="0"/>
              <a:t>jej cena jest rażąco wysoka,</a:t>
            </a:r>
          </a:p>
          <a:p>
            <a:pPr marL="285750" indent="-285750">
              <a:buFont typeface="Arial" panose="020B0604020202020204" pitchFamily="34" charset="0"/>
              <a:buChar char="•"/>
            </a:pPr>
            <a:r>
              <a:rPr lang="pl-PL" sz="1600" dirty="0"/>
              <a:t>karta usługi w BUR jest niekompletna.</a:t>
            </a:r>
          </a:p>
        </p:txBody>
      </p:sp>
      <p:sp>
        <p:nvSpPr>
          <p:cNvPr id="46" name="pole tekstowe 45">
            <a:extLst>
              <a:ext uri="{FF2B5EF4-FFF2-40B4-BE49-F238E27FC236}">
                <a16:creationId xmlns:a16="http://schemas.microsoft.com/office/drawing/2014/main" id="{17F947D9-95FF-43C0-AEDD-2512B273A128}"/>
              </a:ext>
            </a:extLst>
          </p:cNvPr>
          <p:cNvSpPr txBox="1"/>
          <p:nvPr/>
        </p:nvSpPr>
        <p:spPr>
          <a:xfrm flipH="1">
            <a:off x="274953" y="8606163"/>
            <a:ext cx="5061451" cy="1292662"/>
          </a:xfrm>
          <a:prstGeom prst="rect">
            <a:avLst/>
          </a:prstGeom>
          <a:noFill/>
          <a:ln>
            <a:noFill/>
          </a:ln>
        </p:spPr>
        <p:txBody>
          <a:bodyPr wrap="square" rtlCol="0">
            <a:spAutoFit/>
          </a:bodyPr>
          <a:lstStyle/>
          <a:p>
            <a:r>
              <a:rPr lang="pl-PL" sz="1600" dirty="0"/>
              <a:t>Jeśli cena wybranej usługi przewyższa kwotę przyznanego wsparcia finansowego, PARP pokryje koszt usługi do wysokości dofinansowania określonego w umowie. Pozostałą część opłaca przedsiębiorca.</a:t>
            </a:r>
          </a:p>
          <a:p>
            <a:endParaRPr lang="pl-PL" sz="1400" dirty="0"/>
          </a:p>
        </p:txBody>
      </p:sp>
      <p:cxnSp>
        <p:nvCxnSpPr>
          <p:cNvPr id="69" name="Łącznik prosty 68">
            <a:extLst>
              <a:ext uri="{FF2B5EF4-FFF2-40B4-BE49-F238E27FC236}">
                <a16:creationId xmlns:a16="http://schemas.microsoft.com/office/drawing/2014/main" id="{F0769533-61DB-481A-ADFA-C185092473A9}"/>
              </a:ext>
            </a:extLst>
          </p:cNvPr>
          <p:cNvCxnSpPr>
            <a:cxnSpLocks/>
          </p:cNvCxnSpPr>
          <p:nvPr/>
        </p:nvCxnSpPr>
        <p:spPr>
          <a:xfrm>
            <a:off x="-38694" y="4458663"/>
            <a:ext cx="7055893" cy="0"/>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9" name="Grafika 8" descr="Kalendarz codzienny">
            <a:extLst>
              <a:ext uri="{FF2B5EF4-FFF2-40B4-BE49-F238E27FC236}">
                <a16:creationId xmlns:a16="http://schemas.microsoft.com/office/drawing/2014/main" id="{E4ED2793-488B-41D9-AD37-14AE119086A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68754" y="2781594"/>
            <a:ext cx="1196162" cy="1196162"/>
          </a:xfrm>
          <a:prstGeom prst="rect">
            <a:avLst/>
          </a:prstGeom>
        </p:spPr>
      </p:pic>
      <p:sp>
        <p:nvSpPr>
          <p:cNvPr id="13" name="Prostokąt 12">
            <a:extLst>
              <a:ext uri="{FF2B5EF4-FFF2-40B4-BE49-F238E27FC236}">
                <a16:creationId xmlns:a16="http://schemas.microsoft.com/office/drawing/2014/main" id="{DC0F8650-D3C3-4BE7-87C3-0C2B69FEA591}"/>
              </a:ext>
            </a:extLst>
          </p:cNvPr>
          <p:cNvSpPr/>
          <p:nvPr/>
        </p:nvSpPr>
        <p:spPr>
          <a:xfrm>
            <a:off x="206876" y="2453556"/>
            <a:ext cx="1374094" cy="461665"/>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pl-PL" sz="2400" b="1" cap="none" spc="0" dirty="0">
                <a:ln/>
                <a:solidFill>
                  <a:schemeClr val="bg1">
                    <a:lumMod val="65000"/>
                  </a:schemeClr>
                </a:solidFill>
                <a:effectLst/>
              </a:rPr>
              <a:t>TERMINY</a:t>
            </a:r>
          </a:p>
        </p:txBody>
      </p:sp>
      <p:sp>
        <p:nvSpPr>
          <p:cNvPr id="75" name="Prostokąt 74">
            <a:extLst>
              <a:ext uri="{FF2B5EF4-FFF2-40B4-BE49-F238E27FC236}">
                <a16:creationId xmlns:a16="http://schemas.microsoft.com/office/drawing/2014/main" id="{27C47901-2C3C-4915-B710-3994A7680B00}"/>
              </a:ext>
            </a:extLst>
          </p:cNvPr>
          <p:cNvSpPr/>
          <p:nvPr/>
        </p:nvSpPr>
        <p:spPr>
          <a:xfrm>
            <a:off x="1704682" y="10142272"/>
            <a:ext cx="4990623" cy="137402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pl-PL" sz="1600" dirty="0">
              <a:solidFill>
                <a:schemeClr val="tx1"/>
              </a:solidFill>
            </a:endParaRPr>
          </a:p>
        </p:txBody>
      </p:sp>
      <p:sp>
        <p:nvSpPr>
          <p:cNvPr id="76" name="Prostokąt 75">
            <a:extLst>
              <a:ext uri="{FF2B5EF4-FFF2-40B4-BE49-F238E27FC236}">
                <a16:creationId xmlns:a16="http://schemas.microsoft.com/office/drawing/2014/main" id="{C4463B49-8D2A-48B8-A485-D2D66B34E1B7}"/>
              </a:ext>
            </a:extLst>
          </p:cNvPr>
          <p:cNvSpPr/>
          <p:nvPr/>
        </p:nvSpPr>
        <p:spPr>
          <a:xfrm>
            <a:off x="145759" y="6457906"/>
            <a:ext cx="1511375" cy="461665"/>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pl-PL" sz="2400" b="1" dirty="0">
                <a:ln/>
                <a:solidFill>
                  <a:schemeClr val="bg1">
                    <a:lumMod val="65000"/>
                  </a:schemeClr>
                </a:solidFill>
              </a:rPr>
              <a:t>ODMOWA</a:t>
            </a:r>
          </a:p>
        </p:txBody>
      </p:sp>
      <p:sp>
        <p:nvSpPr>
          <p:cNvPr id="14" name="Prostokąt: zaokrąglone rogi 13">
            <a:extLst>
              <a:ext uri="{FF2B5EF4-FFF2-40B4-BE49-F238E27FC236}">
                <a16:creationId xmlns:a16="http://schemas.microsoft.com/office/drawing/2014/main" id="{22F7AF39-BF42-43AA-A26C-8E6682DD154D}"/>
              </a:ext>
            </a:extLst>
          </p:cNvPr>
          <p:cNvSpPr/>
          <p:nvPr/>
        </p:nvSpPr>
        <p:spPr>
          <a:xfrm>
            <a:off x="5525880" y="4829535"/>
            <a:ext cx="1143247" cy="893145"/>
          </a:xfrm>
          <a:prstGeom prst="roundRect">
            <a:avLst/>
          </a:prstGeom>
          <a:solidFill>
            <a:srgbClr val="626769">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5" name="Prostokąt 14">
            <a:extLst>
              <a:ext uri="{FF2B5EF4-FFF2-40B4-BE49-F238E27FC236}">
                <a16:creationId xmlns:a16="http://schemas.microsoft.com/office/drawing/2014/main" id="{2166D58F-6F97-42DB-AACB-1561FE5106E0}"/>
              </a:ext>
            </a:extLst>
          </p:cNvPr>
          <p:cNvSpPr/>
          <p:nvPr/>
        </p:nvSpPr>
        <p:spPr>
          <a:xfrm>
            <a:off x="5694988" y="4794433"/>
            <a:ext cx="805029"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pl-PL" sz="5400" b="1" dirty="0">
                <a:ln/>
                <a:solidFill>
                  <a:schemeClr val="bg1">
                    <a:lumMod val="65000"/>
                  </a:schemeClr>
                </a:solidFill>
              </a:rPr>
              <a:t>ID</a:t>
            </a:r>
            <a:endParaRPr lang="pl-PL" sz="5400" b="1" cap="none" spc="0" dirty="0">
              <a:ln/>
              <a:solidFill>
                <a:schemeClr val="bg1">
                  <a:lumMod val="65000"/>
                </a:schemeClr>
              </a:solidFill>
              <a:effectLst/>
            </a:endParaRPr>
          </a:p>
        </p:txBody>
      </p:sp>
      <p:pic>
        <p:nvPicPr>
          <p:cNvPr id="20" name="Grafika 19" descr="Zamykać">
            <a:extLst>
              <a:ext uri="{FF2B5EF4-FFF2-40B4-BE49-F238E27FC236}">
                <a16:creationId xmlns:a16="http://schemas.microsoft.com/office/drawing/2014/main" id="{CDE03700-A9A4-4761-95BD-62935FA445D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09635" y="6979348"/>
            <a:ext cx="914400" cy="914400"/>
          </a:xfrm>
          <a:prstGeom prst="rect">
            <a:avLst/>
          </a:prstGeom>
        </p:spPr>
      </p:pic>
      <p:pic>
        <p:nvPicPr>
          <p:cNvPr id="22" name="Grafika 21" descr="Pieniądze">
            <a:extLst>
              <a:ext uri="{FF2B5EF4-FFF2-40B4-BE49-F238E27FC236}">
                <a16:creationId xmlns:a16="http://schemas.microsoft.com/office/drawing/2014/main" id="{BA36E633-F2C9-459C-887D-DFFE042D176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558766" y="8597533"/>
            <a:ext cx="1024281" cy="1024281"/>
          </a:xfrm>
          <a:prstGeom prst="rect">
            <a:avLst/>
          </a:prstGeom>
        </p:spPr>
      </p:pic>
      <p:sp>
        <p:nvSpPr>
          <p:cNvPr id="78" name="Prostokąt 77">
            <a:extLst>
              <a:ext uri="{FF2B5EF4-FFF2-40B4-BE49-F238E27FC236}">
                <a16:creationId xmlns:a16="http://schemas.microsoft.com/office/drawing/2014/main" id="{D62BBD73-E3B6-4B28-8DD9-3DA3EEEEE5E4}"/>
              </a:ext>
            </a:extLst>
          </p:cNvPr>
          <p:cNvSpPr/>
          <p:nvPr/>
        </p:nvSpPr>
        <p:spPr>
          <a:xfrm>
            <a:off x="229936" y="10142272"/>
            <a:ext cx="1141659" cy="830997"/>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pl-PL" sz="2400" b="1" dirty="0">
                <a:ln/>
                <a:solidFill>
                  <a:schemeClr val="bg1">
                    <a:lumMod val="65000"/>
                  </a:schemeClr>
                </a:solidFill>
              </a:rPr>
              <a:t>BRAK</a:t>
            </a:r>
          </a:p>
          <a:p>
            <a:pPr algn="ctr"/>
            <a:r>
              <a:rPr lang="pl-PL" sz="2400" b="1" dirty="0">
                <a:ln/>
                <a:solidFill>
                  <a:schemeClr val="bg1">
                    <a:lumMod val="65000"/>
                  </a:schemeClr>
                </a:solidFill>
              </a:rPr>
              <a:t>USŁUGI</a:t>
            </a:r>
          </a:p>
        </p:txBody>
      </p:sp>
      <p:sp>
        <p:nvSpPr>
          <p:cNvPr id="25" name="Prostokąt 24">
            <a:extLst>
              <a:ext uri="{FF2B5EF4-FFF2-40B4-BE49-F238E27FC236}">
                <a16:creationId xmlns:a16="http://schemas.microsoft.com/office/drawing/2014/main" id="{50F0596D-DDFB-4E49-B2C2-0366B34D38D0}"/>
              </a:ext>
            </a:extLst>
          </p:cNvPr>
          <p:cNvSpPr/>
          <p:nvPr/>
        </p:nvSpPr>
        <p:spPr>
          <a:xfrm>
            <a:off x="1704682" y="10270451"/>
            <a:ext cx="4990623" cy="1077218"/>
          </a:xfrm>
          <a:prstGeom prst="rect">
            <a:avLst/>
          </a:prstGeom>
        </p:spPr>
        <p:txBody>
          <a:bodyPr wrap="square">
            <a:spAutoFit/>
          </a:bodyPr>
          <a:lstStyle/>
          <a:p>
            <a:r>
              <a:rPr lang="pl-PL" sz="1600" dirty="0"/>
              <a:t>Jeśli w ofercie BUR nie ma usług rozwojowych zgodnych </a:t>
            </a:r>
            <a:br>
              <a:rPr lang="pl-PL" sz="1600" dirty="0"/>
            </a:br>
            <a:r>
              <a:rPr lang="pl-PL" sz="1600" dirty="0"/>
              <a:t>z rekomendacjami, przedsiębiorca zobowiązany jest poinformować o tym PARP, który wskaże warunki wyboru usługi spoza BUR.</a:t>
            </a:r>
          </a:p>
        </p:txBody>
      </p:sp>
      <p:pic>
        <p:nvPicPr>
          <p:cNvPr id="30" name="Grafika 29" descr="Transfer">
            <a:extLst>
              <a:ext uri="{FF2B5EF4-FFF2-40B4-BE49-F238E27FC236}">
                <a16:creationId xmlns:a16="http://schemas.microsoft.com/office/drawing/2014/main" id="{C7A1269E-9355-4C97-BAB7-8F15A3BA7FE7}"/>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43565" y="10850204"/>
            <a:ext cx="914400" cy="692423"/>
          </a:xfrm>
          <a:prstGeom prst="rect">
            <a:avLst/>
          </a:prstGeom>
        </p:spPr>
      </p:pic>
    </p:spTree>
    <p:extLst>
      <p:ext uri="{BB962C8B-B14F-4D97-AF65-F5344CB8AC3E}">
        <p14:creationId xmlns:p14="http://schemas.microsoft.com/office/powerpoint/2010/main" val="2867070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Prostokąt 72">
            <a:extLst>
              <a:ext uri="{FF2B5EF4-FFF2-40B4-BE49-F238E27FC236}">
                <a16:creationId xmlns:a16="http://schemas.microsoft.com/office/drawing/2014/main" id="{F64A0E9D-EFE9-4B74-96D7-2D112282EB74}"/>
              </a:ext>
            </a:extLst>
          </p:cNvPr>
          <p:cNvSpPr/>
          <p:nvPr/>
        </p:nvSpPr>
        <p:spPr>
          <a:xfrm>
            <a:off x="600094" y="2286329"/>
            <a:ext cx="5817638" cy="376877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4" name="Prostokąt 3">
            <a:extLst>
              <a:ext uri="{FF2B5EF4-FFF2-40B4-BE49-F238E27FC236}">
                <a16:creationId xmlns:a16="http://schemas.microsoft.com/office/drawing/2014/main" id="{19AF9C08-C033-4702-BCBA-91C8207EF012}"/>
              </a:ext>
            </a:extLst>
          </p:cNvPr>
          <p:cNvSpPr/>
          <p:nvPr/>
        </p:nvSpPr>
        <p:spPr>
          <a:xfrm>
            <a:off x="0" y="-186267"/>
            <a:ext cx="6858000" cy="2160000"/>
          </a:xfrm>
          <a:prstGeom prst="rect">
            <a:avLst/>
          </a:prstGeom>
          <a:solidFill>
            <a:srgbClr val="E47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cxnSp>
        <p:nvCxnSpPr>
          <p:cNvPr id="74" name="Łącznik prosty 73">
            <a:extLst>
              <a:ext uri="{FF2B5EF4-FFF2-40B4-BE49-F238E27FC236}">
                <a16:creationId xmlns:a16="http://schemas.microsoft.com/office/drawing/2014/main" id="{59A96EF4-31B5-4091-A647-DB3D9B78BE5E}"/>
              </a:ext>
            </a:extLst>
          </p:cNvPr>
          <p:cNvCxnSpPr>
            <a:cxnSpLocks/>
          </p:cNvCxnSpPr>
          <p:nvPr/>
        </p:nvCxnSpPr>
        <p:spPr>
          <a:xfrm flipV="1">
            <a:off x="-3092" y="6432644"/>
            <a:ext cx="6861092" cy="15922"/>
          </a:xfrm>
          <a:prstGeom prst="line">
            <a:avLst/>
          </a:prstGeom>
          <a:ln w="44450" cap="flat" cmpd="sng" algn="ctr">
            <a:solidFill>
              <a:schemeClr val="accent2">
                <a:alpha val="50000"/>
              </a:schemeClr>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32" name="Obraz 31">
            <a:extLst>
              <a:ext uri="{FF2B5EF4-FFF2-40B4-BE49-F238E27FC236}">
                <a16:creationId xmlns:a16="http://schemas.microsoft.com/office/drawing/2014/main" id="{6B80D70B-20B7-4537-BE81-540F2CA39F7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0095" y="11044362"/>
            <a:ext cx="5657747" cy="806416"/>
          </a:xfrm>
          <a:prstGeom prst="rect">
            <a:avLst/>
          </a:prstGeom>
        </p:spPr>
      </p:pic>
      <p:sp>
        <p:nvSpPr>
          <p:cNvPr id="34" name="Prostokąt 33">
            <a:extLst>
              <a:ext uri="{FF2B5EF4-FFF2-40B4-BE49-F238E27FC236}">
                <a16:creationId xmlns:a16="http://schemas.microsoft.com/office/drawing/2014/main" id="{4B4FD10B-FEDF-45A9-AF24-1DBE3EDE71C9}"/>
              </a:ext>
            </a:extLst>
          </p:cNvPr>
          <p:cNvSpPr/>
          <p:nvPr/>
        </p:nvSpPr>
        <p:spPr>
          <a:xfrm>
            <a:off x="600094" y="6826102"/>
            <a:ext cx="5817638" cy="40500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35" name="pole tekstowe 34">
            <a:extLst>
              <a:ext uri="{FF2B5EF4-FFF2-40B4-BE49-F238E27FC236}">
                <a16:creationId xmlns:a16="http://schemas.microsoft.com/office/drawing/2014/main" id="{0606D66D-1767-4DCE-B8AB-4F84BD8BC747}"/>
              </a:ext>
            </a:extLst>
          </p:cNvPr>
          <p:cNvSpPr txBox="1"/>
          <p:nvPr/>
        </p:nvSpPr>
        <p:spPr>
          <a:xfrm flipH="1">
            <a:off x="1164235" y="9245269"/>
            <a:ext cx="4689353" cy="1323439"/>
          </a:xfrm>
          <a:prstGeom prst="rect">
            <a:avLst/>
          </a:prstGeom>
          <a:noFill/>
          <a:ln>
            <a:noFill/>
          </a:ln>
        </p:spPr>
        <p:txBody>
          <a:bodyPr wrap="square" rtlCol="0">
            <a:spAutoFit/>
          </a:bodyPr>
          <a:lstStyle/>
          <a:p>
            <a:pPr algn="ctr"/>
            <a:r>
              <a:rPr lang="pl-PL" sz="1600" b="1" dirty="0"/>
              <a:t>Polska Agencja Rozwoju Przedsiębiorczości</a:t>
            </a:r>
            <a:br>
              <a:rPr lang="pl-PL" sz="1600" dirty="0"/>
            </a:br>
            <a:r>
              <a:rPr lang="pl-PL" sz="1600" dirty="0"/>
              <a:t>ul. Pańska 81/83, </a:t>
            </a:r>
          </a:p>
          <a:p>
            <a:pPr algn="ctr"/>
            <a:r>
              <a:rPr lang="pl-PL" sz="1600" dirty="0"/>
              <a:t>00-834 Warszawa</a:t>
            </a:r>
            <a:br>
              <a:rPr lang="pl-PL" sz="1600" dirty="0"/>
            </a:br>
            <a:r>
              <a:rPr lang="pl-PL" sz="1600" dirty="0"/>
              <a:t>tel.: (22) 432 80 80, 432 71 25</a:t>
            </a:r>
          </a:p>
          <a:p>
            <a:pPr algn="ctr"/>
            <a:r>
              <a:rPr lang="pl-PL" sz="1600" dirty="0">
                <a:hlinkClick r:id="rId3"/>
              </a:rPr>
              <a:t>www.parp.gov.pl</a:t>
            </a:r>
            <a:r>
              <a:rPr lang="pl-PL" sz="1600" dirty="0"/>
              <a:t> </a:t>
            </a:r>
            <a:endParaRPr lang="pl-PL" sz="800" b="1" dirty="0"/>
          </a:p>
        </p:txBody>
      </p:sp>
      <p:sp>
        <p:nvSpPr>
          <p:cNvPr id="40" name="pole tekstowe 39">
            <a:extLst>
              <a:ext uri="{FF2B5EF4-FFF2-40B4-BE49-F238E27FC236}">
                <a16:creationId xmlns:a16="http://schemas.microsoft.com/office/drawing/2014/main" id="{583D4227-2989-40FD-90E8-33226368CFE8}"/>
              </a:ext>
            </a:extLst>
          </p:cNvPr>
          <p:cNvSpPr txBox="1"/>
          <p:nvPr/>
        </p:nvSpPr>
        <p:spPr>
          <a:xfrm flipH="1">
            <a:off x="882164" y="7298073"/>
            <a:ext cx="5253496" cy="1569660"/>
          </a:xfrm>
          <a:prstGeom prst="rect">
            <a:avLst/>
          </a:prstGeom>
          <a:noFill/>
          <a:ln>
            <a:noFill/>
          </a:ln>
        </p:spPr>
        <p:txBody>
          <a:bodyPr wrap="square" rtlCol="0">
            <a:spAutoFit/>
          </a:bodyPr>
          <a:lstStyle/>
          <a:p>
            <a:endParaRPr lang="pl-PL" sz="1600" dirty="0"/>
          </a:p>
          <a:p>
            <a:pPr algn="ctr"/>
            <a:r>
              <a:rPr lang="pl-PL" sz="1600" b="1" dirty="0"/>
              <a:t>Punkt Informacyjny:</a:t>
            </a:r>
          </a:p>
          <a:p>
            <a:pPr algn="ctr"/>
            <a:r>
              <a:rPr lang="pl-PL" sz="1600" dirty="0"/>
              <a:t>Biuro Regionalne PARP w Poznaniu</a:t>
            </a:r>
          </a:p>
          <a:p>
            <a:pPr algn="ctr"/>
            <a:r>
              <a:rPr lang="pl-PL" sz="1600" dirty="0"/>
              <a:t>World Trade Center</a:t>
            </a:r>
          </a:p>
          <a:p>
            <a:pPr algn="ctr"/>
            <a:r>
              <a:rPr lang="pl-PL" sz="1600" dirty="0"/>
              <a:t>ul. Bukowska 12 lok. 127, 60-810 Poznań</a:t>
            </a:r>
          </a:p>
          <a:p>
            <a:pPr algn="ctr"/>
            <a:r>
              <a:rPr lang="pl-PL" sz="1600" b="1" dirty="0"/>
              <a:t>Infolinia: </a:t>
            </a:r>
            <a:r>
              <a:rPr lang="pl-PL" sz="1600" dirty="0"/>
              <a:t>+48 61 291 00 39</a:t>
            </a:r>
            <a:endParaRPr lang="pl-PL" sz="1600" b="1" dirty="0"/>
          </a:p>
        </p:txBody>
      </p:sp>
      <p:sp>
        <p:nvSpPr>
          <p:cNvPr id="41" name="pole tekstowe 40">
            <a:extLst>
              <a:ext uri="{FF2B5EF4-FFF2-40B4-BE49-F238E27FC236}">
                <a16:creationId xmlns:a16="http://schemas.microsoft.com/office/drawing/2014/main" id="{82BBDB91-0EA5-426E-B192-B882C3104386}"/>
              </a:ext>
            </a:extLst>
          </p:cNvPr>
          <p:cNvSpPr txBox="1"/>
          <p:nvPr/>
        </p:nvSpPr>
        <p:spPr>
          <a:xfrm flipH="1">
            <a:off x="1004346" y="3338869"/>
            <a:ext cx="5253496" cy="1815882"/>
          </a:xfrm>
          <a:prstGeom prst="rect">
            <a:avLst/>
          </a:prstGeom>
          <a:noFill/>
          <a:ln>
            <a:noFill/>
          </a:ln>
        </p:spPr>
        <p:txBody>
          <a:bodyPr wrap="square" rtlCol="0">
            <a:spAutoFit/>
          </a:bodyPr>
          <a:lstStyle/>
          <a:p>
            <a:pPr marL="285750" indent="-285750">
              <a:buClr>
                <a:srgbClr val="E47A05"/>
              </a:buClr>
              <a:buFont typeface="Wingdings" panose="05000000000000000000" pitchFamily="2" charset="2"/>
              <a:buChar char="Ø"/>
            </a:pPr>
            <a:r>
              <a:rPr lang="pl-PL" sz="1600" dirty="0">
                <a:hlinkClick r:id="rId4"/>
              </a:rPr>
              <a:t>Strona Projektu SWO</a:t>
            </a:r>
            <a:r>
              <a:rPr lang="pl-PL" sz="1600" dirty="0"/>
              <a:t>,</a:t>
            </a:r>
          </a:p>
          <a:p>
            <a:pPr marL="285750" indent="-285750">
              <a:buClr>
                <a:srgbClr val="E47A05"/>
              </a:buClr>
              <a:buFont typeface="Wingdings" panose="05000000000000000000" pitchFamily="2" charset="2"/>
              <a:buChar char="Ø"/>
            </a:pPr>
            <a:r>
              <a:rPr lang="pl-PL" sz="1600" dirty="0">
                <a:hlinkClick r:id="rId5"/>
              </a:rPr>
              <a:t>Regulamin Projektu SWO,</a:t>
            </a:r>
            <a:endParaRPr lang="pl-PL" sz="1600" dirty="0"/>
          </a:p>
          <a:p>
            <a:pPr marL="285750" indent="-285750">
              <a:buClr>
                <a:srgbClr val="E47A05"/>
              </a:buClr>
              <a:buFont typeface="Wingdings" panose="05000000000000000000" pitchFamily="2" charset="2"/>
              <a:buChar char="Ø"/>
            </a:pPr>
            <a:r>
              <a:rPr lang="pl-PL" sz="1600" dirty="0">
                <a:hlinkClick r:id="rId5"/>
              </a:rPr>
              <a:t>Umowa w Projekcie SWO</a:t>
            </a:r>
            <a:r>
              <a:rPr lang="pl-PL" sz="1600" dirty="0"/>
              <a:t>,</a:t>
            </a:r>
          </a:p>
          <a:p>
            <a:pPr marL="285750" indent="-285750">
              <a:buClr>
                <a:srgbClr val="E47A05"/>
              </a:buClr>
              <a:buFont typeface="Wingdings" panose="05000000000000000000" pitchFamily="2" charset="2"/>
              <a:buChar char="Ø"/>
            </a:pPr>
            <a:r>
              <a:rPr lang="pl-PL" sz="1600" dirty="0">
                <a:hlinkClick r:id="rId6"/>
              </a:rPr>
              <a:t>Baza Usług Rozwojowych</a:t>
            </a:r>
            <a:r>
              <a:rPr lang="pl-PL" sz="1600" dirty="0"/>
              <a:t>,</a:t>
            </a:r>
          </a:p>
          <a:p>
            <a:pPr marL="285750" indent="-285750">
              <a:buClr>
                <a:srgbClr val="E47A05"/>
              </a:buClr>
              <a:buFont typeface="Wingdings" panose="05000000000000000000" pitchFamily="2" charset="2"/>
              <a:buChar char="Ø"/>
            </a:pPr>
            <a:r>
              <a:rPr lang="pl-PL" sz="1600" dirty="0">
                <a:hlinkClick r:id="rId7"/>
              </a:rPr>
              <a:t>Strona główna PARP</a:t>
            </a:r>
            <a:r>
              <a:rPr lang="pl-PL" sz="1600" dirty="0"/>
              <a:t>,</a:t>
            </a:r>
          </a:p>
          <a:p>
            <a:pPr marL="285750" indent="-285750">
              <a:buClr>
                <a:srgbClr val="E47A05"/>
              </a:buClr>
              <a:buFont typeface="Wingdings" panose="05000000000000000000" pitchFamily="2" charset="2"/>
              <a:buChar char="Ø"/>
            </a:pPr>
            <a:r>
              <a:rPr lang="pl-PL" sz="1600" dirty="0">
                <a:hlinkClick r:id="rId8"/>
              </a:rPr>
              <a:t>Strona Biura Regionalnego PARP w Poznaniu</a:t>
            </a:r>
            <a:r>
              <a:rPr lang="pl-PL" sz="1600" dirty="0"/>
              <a:t>.</a:t>
            </a:r>
          </a:p>
          <a:p>
            <a:endParaRPr lang="pl-PL" sz="1600" b="1" dirty="0"/>
          </a:p>
        </p:txBody>
      </p:sp>
      <p:sp>
        <p:nvSpPr>
          <p:cNvPr id="43" name="pole tekstowe 42">
            <a:extLst>
              <a:ext uri="{FF2B5EF4-FFF2-40B4-BE49-F238E27FC236}">
                <a16:creationId xmlns:a16="http://schemas.microsoft.com/office/drawing/2014/main" id="{9997B4A9-3AEA-403F-AC7F-78B44DC61AF2}"/>
              </a:ext>
            </a:extLst>
          </p:cNvPr>
          <p:cNvSpPr txBox="1"/>
          <p:nvPr/>
        </p:nvSpPr>
        <p:spPr>
          <a:xfrm flipH="1">
            <a:off x="800706" y="2439052"/>
            <a:ext cx="5253496" cy="400110"/>
          </a:xfrm>
          <a:prstGeom prst="rect">
            <a:avLst/>
          </a:prstGeom>
          <a:noFill/>
          <a:ln>
            <a:noFill/>
          </a:ln>
        </p:spPr>
        <p:txBody>
          <a:bodyPr wrap="square" rtlCol="0">
            <a:spAutoFit/>
          </a:bodyPr>
          <a:lstStyle/>
          <a:p>
            <a:pPr algn="ctr"/>
            <a:r>
              <a:rPr lang="pl-PL" sz="2000" b="1" dirty="0">
                <a:solidFill>
                  <a:srgbClr val="E47A05"/>
                </a:solidFill>
              </a:rPr>
              <a:t>Tu znajdziesz linki!</a:t>
            </a:r>
          </a:p>
        </p:txBody>
      </p:sp>
      <p:sp>
        <p:nvSpPr>
          <p:cNvPr id="44" name="pole tekstowe 43">
            <a:extLst>
              <a:ext uri="{FF2B5EF4-FFF2-40B4-BE49-F238E27FC236}">
                <a16:creationId xmlns:a16="http://schemas.microsoft.com/office/drawing/2014/main" id="{506EEA30-6D68-4FF0-BBB7-C2F841F49EC5}"/>
              </a:ext>
            </a:extLst>
          </p:cNvPr>
          <p:cNvSpPr txBox="1"/>
          <p:nvPr/>
        </p:nvSpPr>
        <p:spPr>
          <a:xfrm flipH="1">
            <a:off x="800706" y="7049588"/>
            <a:ext cx="5253496" cy="400110"/>
          </a:xfrm>
          <a:prstGeom prst="rect">
            <a:avLst/>
          </a:prstGeom>
          <a:noFill/>
          <a:ln>
            <a:noFill/>
          </a:ln>
        </p:spPr>
        <p:txBody>
          <a:bodyPr wrap="square" rtlCol="0">
            <a:spAutoFit/>
          </a:bodyPr>
          <a:lstStyle/>
          <a:p>
            <a:pPr algn="ctr"/>
            <a:r>
              <a:rPr lang="pl-PL" sz="2000" b="1" dirty="0">
                <a:solidFill>
                  <a:srgbClr val="E47A05"/>
                </a:solidFill>
              </a:rPr>
              <a:t>Zapraszamy do kontaktu!</a:t>
            </a:r>
          </a:p>
        </p:txBody>
      </p:sp>
      <p:sp>
        <p:nvSpPr>
          <p:cNvPr id="14" name="pole tekstowe 13">
            <a:extLst>
              <a:ext uri="{FF2B5EF4-FFF2-40B4-BE49-F238E27FC236}">
                <a16:creationId xmlns:a16="http://schemas.microsoft.com/office/drawing/2014/main" id="{F3A25151-7A45-4ABA-83D4-30D3116D663B}"/>
              </a:ext>
            </a:extLst>
          </p:cNvPr>
          <p:cNvSpPr txBox="1"/>
          <p:nvPr/>
        </p:nvSpPr>
        <p:spPr>
          <a:xfrm flipH="1">
            <a:off x="43244" y="618561"/>
            <a:ext cx="6768420" cy="1015663"/>
          </a:xfrm>
          <a:prstGeom prst="rect">
            <a:avLst/>
          </a:prstGeom>
          <a:noFill/>
          <a:ln>
            <a:noFill/>
          </a:ln>
        </p:spPr>
        <p:txBody>
          <a:bodyPr wrap="square" rtlCol="0">
            <a:spAutoFit/>
          </a:bodyPr>
          <a:lstStyle/>
          <a:p>
            <a:pPr algn="ctr"/>
            <a:r>
              <a:rPr lang="pl-PL" sz="3000" b="1" dirty="0">
                <a:solidFill>
                  <a:schemeClr val="bg1"/>
                </a:solidFill>
              </a:rPr>
              <a:t>Biblioteka linków oraz dane kontaktowe</a:t>
            </a:r>
          </a:p>
          <a:p>
            <a:pPr algn="ctr"/>
            <a:endParaRPr lang="pl-PL" sz="3000" b="1" dirty="0">
              <a:solidFill>
                <a:schemeClr val="bg1"/>
              </a:solidFill>
            </a:endParaRPr>
          </a:p>
        </p:txBody>
      </p:sp>
    </p:spTree>
    <p:extLst>
      <p:ext uri="{BB962C8B-B14F-4D97-AF65-F5344CB8AC3E}">
        <p14:creationId xmlns:p14="http://schemas.microsoft.com/office/powerpoint/2010/main" val="539958703"/>
      </p:ext>
    </p:extLst>
  </p:cSld>
  <p:clrMapOvr>
    <a:masterClrMapping/>
  </p:clrMapOvr>
</p:sld>
</file>

<file path=ppt/theme/theme1.xml><?xml version="1.0" encoding="utf-8"?>
<a:theme xmlns:a="http://schemas.openxmlformats.org/drawingml/2006/main" name="Motyw pakietu Office">
  <a:themeElements>
    <a:clrScheme name="Motyw pakietu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6194</TotalTime>
  <Words>1323</Words>
  <Application>Microsoft Office PowerPoint</Application>
  <PresentationFormat>Panoramiczny</PresentationFormat>
  <Paragraphs>115</Paragraphs>
  <Slides>8</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8</vt:i4>
      </vt:variant>
    </vt:vector>
  </HeadingPairs>
  <TitlesOfParts>
    <vt:vector size="14" baseType="lpstr">
      <vt:lpstr>Arial</vt:lpstr>
      <vt:lpstr>Calibri</vt:lpstr>
      <vt:lpstr>Calibri Light</vt:lpstr>
      <vt:lpstr>Times New Roman</vt:lpstr>
      <vt:lpstr>Wingdings</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Rochowicz Katarzyna</dc:creator>
  <cp:lastModifiedBy>Rochowicz Katarzyna</cp:lastModifiedBy>
  <cp:revision>62</cp:revision>
  <dcterms:created xsi:type="dcterms:W3CDTF">2021-06-07T12:37:08Z</dcterms:created>
  <dcterms:modified xsi:type="dcterms:W3CDTF">2022-03-23T07:47:49Z</dcterms:modified>
</cp:coreProperties>
</file>