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329" r:id="rId2"/>
    <p:sldId id="335" r:id="rId3"/>
    <p:sldId id="272" r:id="rId4"/>
    <p:sldId id="334" r:id="rId5"/>
    <p:sldId id="341" r:id="rId6"/>
    <p:sldId id="418" r:id="rId7"/>
    <p:sldId id="426" r:id="rId8"/>
    <p:sldId id="427" r:id="rId9"/>
    <p:sldId id="428" r:id="rId10"/>
    <p:sldId id="429" r:id="rId11"/>
    <p:sldId id="340" r:id="rId12"/>
    <p:sldId id="339" r:id="rId13"/>
    <p:sldId id="345" r:id="rId14"/>
    <p:sldId id="421" r:id="rId15"/>
    <p:sldId id="422" r:id="rId16"/>
    <p:sldId id="423" r:id="rId17"/>
    <p:sldId id="424" r:id="rId18"/>
    <p:sldId id="33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4B27"/>
    <a:srgbClr val="4D8DA9"/>
    <a:srgbClr val="A6C5D6"/>
    <a:srgbClr val="FFFFFF"/>
    <a:srgbClr val="84898C"/>
    <a:srgbClr val="F7A600"/>
    <a:srgbClr val="E47A05"/>
    <a:srgbClr val="D56212"/>
    <a:srgbClr val="7AA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9" autoAdjust="0"/>
    <p:restoredTop sz="86162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1378B-CAB0-4CD8-A69D-0D4330B23D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9E925C-430F-4B47-8AE3-78B59A8D7756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500" dirty="0" err="1"/>
            <a:t>Scouting</a:t>
          </a:r>
          <a:r>
            <a:rPr lang="pl-PL" sz="2800" dirty="0"/>
            <a:t>	</a:t>
          </a:r>
        </a:p>
      </dgm:t>
    </dgm:pt>
    <dgm:pt modelId="{F416490F-349E-41B0-962E-6DEADA4E97EF}" type="parTrans" cxnId="{D1153758-4D25-4EA8-A151-C0BCAC96BC10}">
      <dgm:prSet/>
      <dgm:spPr/>
      <dgm:t>
        <a:bodyPr/>
        <a:lstStyle/>
        <a:p>
          <a:endParaRPr lang="pl-PL"/>
        </a:p>
      </dgm:t>
    </dgm:pt>
    <dgm:pt modelId="{E17CE580-4DD8-4F37-841F-7C81BBBF4E3C}" type="sibTrans" cxnId="{D1153758-4D25-4EA8-A151-C0BCAC96BC10}">
      <dgm:prSet/>
      <dgm:spPr/>
      <dgm:t>
        <a:bodyPr/>
        <a:lstStyle/>
        <a:p>
          <a:endParaRPr lang="pl-PL"/>
        </a:p>
      </dgm:t>
    </dgm:pt>
    <dgm:pt modelId="{1AE03B19-0F81-41F3-86D3-8CB6EF8826EF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200" dirty="0" err="1"/>
            <a:t>Soft-landing</a:t>
          </a:r>
          <a:r>
            <a:rPr lang="pl-PL" sz="22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600" dirty="0"/>
            <a:t>+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200" dirty="0"/>
            <a:t>Rozwój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/>
            <a:t>(IPR - do 3 miesięcy)</a:t>
          </a:r>
        </a:p>
      </dgm:t>
    </dgm:pt>
    <dgm:pt modelId="{DC3B5F31-7931-41D3-B57A-F8F7008B75E3}" type="parTrans" cxnId="{D5D045BA-FD99-43F9-9D12-8479C1317DCF}">
      <dgm:prSet/>
      <dgm:spPr/>
      <dgm:t>
        <a:bodyPr/>
        <a:lstStyle/>
        <a:p>
          <a:endParaRPr lang="pl-PL"/>
        </a:p>
      </dgm:t>
    </dgm:pt>
    <dgm:pt modelId="{76EFE7D2-20D2-44BB-B940-63C01D117015}" type="sibTrans" cxnId="{D5D045BA-FD99-43F9-9D12-8479C1317DCF}">
      <dgm:prSet/>
      <dgm:spPr/>
      <dgm:t>
        <a:bodyPr/>
        <a:lstStyle/>
        <a:p>
          <a:endParaRPr lang="pl-PL"/>
        </a:p>
      </dgm:t>
    </dgm:pt>
    <dgm:pt modelId="{71FCFA70-0EF6-4650-BF65-F5700F2D57D2}">
      <dgm:prSet phldrT="[Tekst]" custT="1"/>
      <dgm:spPr/>
      <dgm:t>
        <a:bodyPr/>
        <a:lstStyle/>
        <a:p>
          <a:r>
            <a:rPr lang="pl-PL" sz="2600" dirty="0"/>
            <a:t>Akceleracja</a:t>
          </a:r>
        </a:p>
        <a:p>
          <a:r>
            <a:rPr lang="pl-PL" sz="1500" dirty="0"/>
            <a:t>(IPA - do 10 miesięcy)</a:t>
          </a:r>
        </a:p>
      </dgm:t>
    </dgm:pt>
    <dgm:pt modelId="{D2802A8E-F04A-47F1-B58F-ECC1E59E22BD}" type="parTrans" cxnId="{D90E0DB1-A7FF-4914-9717-865FA2557817}">
      <dgm:prSet/>
      <dgm:spPr/>
      <dgm:t>
        <a:bodyPr/>
        <a:lstStyle/>
        <a:p>
          <a:endParaRPr lang="pl-PL"/>
        </a:p>
      </dgm:t>
    </dgm:pt>
    <dgm:pt modelId="{518AF23A-329B-423D-9C75-9390C1FDEBE0}" type="sibTrans" cxnId="{D90E0DB1-A7FF-4914-9717-865FA2557817}">
      <dgm:prSet/>
      <dgm:spPr/>
      <dgm:t>
        <a:bodyPr/>
        <a:lstStyle/>
        <a:p>
          <a:endParaRPr lang="pl-PL"/>
        </a:p>
      </dgm:t>
    </dgm:pt>
    <dgm:pt modelId="{360AD0A7-D2CC-4DEB-AAC9-B85FD38E9F5E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800" dirty="0"/>
            <a:t>Post-</a:t>
          </a:r>
        </a:p>
        <a:p>
          <a:r>
            <a:rPr lang="pl-PL" sz="1800" dirty="0"/>
            <a:t>akceleracja</a:t>
          </a:r>
        </a:p>
      </dgm:t>
    </dgm:pt>
    <dgm:pt modelId="{95386C23-9C47-4351-9068-F8C889703388}" type="parTrans" cxnId="{014CA072-F78E-4787-853E-9CE08226390B}">
      <dgm:prSet/>
      <dgm:spPr/>
      <dgm:t>
        <a:bodyPr/>
        <a:lstStyle/>
        <a:p>
          <a:endParaRPr lang="pl-PL"/>
        </a:p>
      </dgm:t>
    </dgm:pt>
    <dgm:pt modelId="{5B2638ED-3331-4A73-8E39-2E58AA48DB72}" type="sibTrans" cxnId="{014CA072-F78E-4787-853E-9CE08226390B}">
      <dgm:prSet/>
      <dgm:spPr/>
      <dgm:t>
        <a:bodyPr/>
        <a:lstStyle/>
        <a:p>
          <a:endParaRPr lang="pl-PL"/>
        </a:p>
      </dgm:t>
    </dgm:pt>
    <dgm:pt modelId="{764CD262-6847-47D0-91B9-7E71B6F9BD16}" type="pres">
      <dgm:prSet presAssocID="{5121378B-CAB0-4CD8-A69D-0D4330B23D3B}" presName="Name0" presStyleCnt="0">
        <dgm:presLayoutVars>
          <dgm:dir/>
          <dgm:animLvl val="lvl"/>
          <dgm:resizeHandles val="exact"/>
        </dgm:presLayoutVars>
      </dgm:prSet>
      <dgm:spPr/>
    </dgm:pt>
    <dgm:pt modelId="{4DDB3FDE-3893-423D-B1F8-04891DCD71A0}" type="pres">
      <dgm:prSet presAssocID="{359E925C-430F-4B47-8AE3-78B59A8D7756}" presName="parTxOnly" presStyleLbl="node1" presStyleIdx="0" presStyleCnt="4" custScaleX="96740" custScaleY="114956" custLinFactNeighborX="-23651" custLinFactNeighborY="914">
        <dgm:presLayoutVars>
          <dgm:chMax val="0"/>
          <dgm:chPref val="0"/>
          <dgm:bulletEnabled val="1"/>
        </dgm:presLayoutVars>
      </dgm:prSet>
      <dgm:spPr/>
    </dgm:pt>
    <dgm:pt modelId="{A99A0A8E-1F14-4AAE-9160-A69BA6E08B62}" type="pres">
      <dgm:prSet presAssocID="{E17CE580-4DD8-4F37-841F-7C81BBBF4E3C}" presName="parTxOnlySpace" presStyleCnt="0"/>
      <dgm:spPr/>
    </dgm:pt>
    <dgm:pt modelId="{B7AD44C2-1B97-4B3F-BDCC-C450670A1E5D}" type="pres">
      <dgm:prSet presAssocID="{1AE03B19-0F81-41F3-86D3-8CB6EF8826EF}" presName="parTxOnly" presStyleLbl="node1" presStyleIdx="1" presStyleCnt="4" custScaleX="119531" custScaleY="115307" custLinFactNeighborX="28290" custLinFactNeighborY="184">
        <dgm:presLayoutVars>
          <dgm:chMax val="0"/>
          <dgm:chPref val="0"/>
          <dgm:bulletEnabled val="1"/>
        </dgm:presLayoutVars>
      </dgm:prSet>
      <dgm:spPr/>
    </dgm:pt>
    <dgm:pt modelId="{5C6F0581-E056-4B91-94CC-0924DECA76DD}" type="pres">
      <dgm:prSet presAssocID="{76EFE7D2-20D2-44BB-B940-63C01D117015}" presName="parTxOnlySpace" presStyleCnt="0"/>
      <dgm:spPr/>
    </dgm:pt>
    <dgm:pt modelId="{2C5A078E-3E96-4DD5-8858-52CFF5D3DFAD}" type="pres">
      <dgm:prSet presAssocID="{71FCFA70-0EF6-4650-BF65-F5700F2D57D2}" presName="parTxOnly" presStyleLbl="node1" presStyleIdx="2" presStyleCnt="4" custScaleX="115583" custScaleY="111938" custLinFactNeighborX="-41494" custLinFactNeighborY="914">
        <dgm:presLayoutVars>
          <dgm:chMax val="0"/>
          <dgm:chPref val="0"/>
          <dgm:bulletEnabled val="1"/>
        </dgm:presLayoutVars>
      </dgm:prSet>
      <dgm:spPr/>
    </dgm:pt>
    <dgm:pt modelId="{3FD04465-E5C5-414B-A696-B6C39B3205CC}" type="pres">
      <dgm:prSet presAssocID="{518AF23A-329B-423D-9C75-9390C1FDEBE0}" presName="parTxOnlySpace" presStyleCnt="0"/>
      <dgm:spPr/>
    </dgm:pt>
    <dgm:pt modelId="{BA8A617B-9565-499B-A6B4-BB7FDF6F7B6C}" type="pres">
      <dgm:prSet presAssocID="{360AD0A7-D2CC-4DEB-AAC9-B85FD38E9F5E}" presName="parTxOnly" presStyleLbl="node1" presStyleIdx="3" presStyleCnt="4" custScaleX="105930" custScaleY="116123" custLinFactNeighborX="1142" custLinFactNeighborY="-132">
        <dgm:presLayoutVars>
          <dgm:chMax val="0"/>
          <dgm:chPref val="0"/>
          <dgm:bulletEnabled val="1"/>
        </dgm:presLayoutVars>
      </dgm:prSet>
      <dgm:spPr/>
    </dgm:pt>
  </dgm:ptLst>
  <dgm:cxnLst>
    <dgm:cxn modelId="{E1419F21-7308-48D8-B35D-A5BF968B4B36}" type="presOf" srcId="{359E925C-430F-4B47-8AE3-78B59A8D7756}" destId="{4DDB3FDE-3893-423D-B1F8-04891DCD71A0}" srcOrd="0" destOrd="0" presId="urn:microsoft.com/office/officeart/2005/8/layout/chevron1"/>
    <dgm:cxn modelId="{014CA072-F78E-4787-853E-9CE08226390B}" srcId="{5121378B-CAB0-4CD8-A69D-0D4330B23D3B}" destId="{360AD0A7-D2CC-4DEB-AAC9-B85FD38E9F5E}" srcOrd="3" destOrd="0" parTransId="{95386C23-9C47-4351-9068-F8C889703388}" sibTransId="{5B2638ED-3331-4A73-8E39-2E58AA48DB72}"/>
    <dgm:cxn modelId="{D1153758-4D25-4EA8-A151-C0BCAC96BC10}" srcId="{5121378B-CAB0-4CD8-A69D-0D4330B23D3B}" destId="{359E925C-430F-4B47-8AE3-78B59A8D7756}" srcOrd="0" destOrd="0" parTransId="{F416490F-349E-41B0-962E-6DEADA4E97EF}" sibTransId="{E17CE580-4DD8-4F37-841F-7C81BBBF4E3C}"/>
    <dgm:cxn modelId="{C3E7539F-CC37-43BD-9DF2-3DAEE40F55B1}" type="presOf" srcId="{1AE03B19-0F81-41F3-86D3-8CB6EF8826EF}" destId="{B7AD44C2-1B97-4B3F-BDCC-C450670A1E5D}" srcOrd="0" destOrd="0" presId="urn:microsoft.com/office/officeart/2005/8/layout/chevron1"/>
    <dgm:cxn modelId="{D90E0DB1-A7FF-4914-9717-865FA2557817}" srcId="{5121378B-CAB0-4CD8-A69D-0D4330B23D3B}" destId="{71FCFA70-0EF6-4650-BF65-F5700F2D57D2}" srcOrd="2" destOrd="0" parTransId="{D2802A8E-F04A-47F1-B58F-ECC1E59E22BD}" sibTransId="{518AF23A-329B-423D-9C75-9390C1FDEBE0}"/>
    <dgm:cxn modelId="{D5D045BA-FD99-43F9-9D12-8479C1317DCF}" srcId="{5121378B-CAB0-4CD8-A69D-0D4330B23D3B}" destId="{1AE03B19-0F81-41F3-86D3-8CB6EF8826EF}" srcOrd="1" destOrd="0" parTransId="{DC3B5F31-7931-41D3-B57A-F8F7008B75E3}" sibTransId="{76EFE7D2-20D2-44BB-B940-63C01D117015}"/>
    <dgm:cxn modelId="{C40716CB-83A8-4565-8255-53A1AD964972}" type="presOf" srcId="{360AD0A7-D2CC-4DEB-AAC9-B85FD38E9F5E}" destId="{BA8A617B-9565-499B-A6B4-BB7FDF6F7B6C}" srcOrd="0" destOrd="0" presId="urn:microsoft.com/office/officeart/2005/8/layout/chevron1"/>
    <dgm:cxn modelId="{2C55D9D4-249D-4F47-90FA-9DA47C857CDF}" type="presOf" srcId="{5121378B-CAB0-4CD8-A69D-0D4330B23D3B}" destId="{764CD262-6847-47D0-91B9-7E71B6F9BD16}" srcOrd="0" destOrd="0" presId="urn:microsoft.com/office/officeart/2005/8/layout/chevron1"/>
    <dgm:cxn modelId="{6DCEC3F2-861B-4109-83A3-808EDEE6812F}" type="presOf" srcId="{71FCFA70-0EF6-4650-BF65-F5700F2D57D2}" destId="{2C5A078E-3E96-4DD5-8858-52CFF5D3DFAD}" srcOrd="0" destOrd="0" presId="urn:microsoft.com/office/officeart/2005/8/layout/chevron1"/>
    <dgm:cxn modelId="{F967EEB7-E9B4-454A-8658-AB17ED80230A}" type="presParOf" srcId="{764CD262-6847-47D0-91B9-7E71B6F9BD16}" destId="{4DDB3FDE-3893-423D-B1F8-04891DCD71A0}" srcOrd="0" destOrd="0" presId="urn:microsoft.com/office/officeart/2005/8/layout/chevron1"/>
    <dgm:cxn modelId="{847D02E8-35D2-4C32-ACC1-3BCB2502A9E6}" type="presParOf" srcId="{764CD262-6847-47D0-91B9-7E71B6F9BD16}" destId="{A99A0A8E-1F14-4AAE-9160-A69BA6E08B62}" srcOrd="1" destOrd="0" presId="urn:microsoft.com/office/officeart/2005/8/layout/chevron1"/>
    <dgm:cxn modelId="{426D6234-EE3D-44BB-BF8D-4060490491C4}" type="presParOf" srcId="{764CD262-6847-47D0-91B9-7E71B6F9BD16}" destId="{B7AD44C2-1B97-4B3F-BDCC-C450670A1E5D}" srcOrd="2" destOrd="0" presId="urn:microsoft.com/office/officeart/2005/8/layout/chevron1"/>
    <dgm:cxn modelId="{E3F1D94E-301A-44D1-8261-0540E047ADEC}" type="presParOf" srcId="{764CD262-6847-47D0-91B9-7E71B6F9BD16}" destId="{5C6F0581-E056-4B91-94CC-0924DECA76DD}" srcOrd="3" destOrd="0" presId="urn:microsoft.com/office/officeart/2005/8/layout/chevron1"/>
    <dgm:cxn modelId="{94A0F20A-DB86-4D40-B33F-40AFA7AA11D6}" type="presParOf" srcId="{764CD262-6847-47D0-91B9-7E71B6F9BD16}" destId="{2C5A078E-3E96-4DD5-8858-52CFF5D3DFAD}" srcOrd="4" destOrd="0" presId="urn:microsoft.com/office/officeart/2005/8/layout/chevron1"/>
    <dgm:cxn modelId="{3905A871-5606-4558-8159-F7645D95EF01}" type="presParOf" srcId="{764CD262-6847-47D0-91B9-7E71B6F9BD16}" destId="{3FD04465-E5C5-414B-A696-B6C39B3205CC}" srcOrd="5" destOrd="0" presId="urn:microsoft.com/office/officeart/2005/8/layout/chevron1"/>
    <dgm:cxn modelId="{33F98545-5F8B-498B-ABA1-75485A172523}" type="presParOf" srcId="{764CD262-6847-47D0-91B9-7E71B6F9BD16}" destId="{BA8A617B-9565-499B-A6B4-BB7FDF6F7B6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D2B95-7E94-44CF-8D09-FDF9843D772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8A3F1A-4ED7-41B4-B88F-6DCF3338A2D6}">
      <dgm:prSet phldrT="[Tekst]"/>
      <dgm:spPr/>
      <dgm:t>
        <a:bodyPr/>
        <a:lstStyle/>
        <a:p>
          <a:pPr algn="ctr"/>
          <a:r>
            <a:rPr lang="pl-PL" dirty="0"/>
            <a:t>Runda działań (min. dwie w projekcie)</a:t>
          </a:r>
        </a:p>
      </dgm:t>
    </dgm:pt>
    <dgm:pt modelId="{9AE38056-71F5-4976-9B6B-43E519A4C668}" type="parTrans" cxnId="{054FED58-6E6B-48ED-828F-74280E8ED761}">
      <dgm:prSet/>
      <dgm:spPr/>
      <dgm:t>
        <a:bodyPr/>
        <a:lstStyle/>
        <a:p>
          <a:endParaRPr lang="pl-PL"/>
        </a:p>
      </dgm:t>
    </dgm:pt>
    <dgm:pt modelId="{9CC7183D-B0EF-4362-907B-9DF090E97EFC}" type="sibTrans" cxnId="{054FED58-6E6B-48ED-828F-74280E8ED761}">
      <dgm:prSet/>
      <dgm:spPr/>
      <dgm:t>
        <a:bodyPr/>
        <a:lstStyle/>
        <a:p>
          <a:endParaRPr lang="pl-PL"/>
        </a:p>
      </dgm:t>
    </dgm:pt>
    <dgm:pt modelId="{4FD608BB-891F-4BC2-98EB-941E4B773F3E}" type="pres">
      <dgm:prSet presAssocID="{B0ED2B95-7E94-44CF-8D09-FDF9843D77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D90F5A-C7DE-4E74-8D36-E895AFA07A36}" type="pres">
      <dgm:prSet presAssocID="{BE8A3F1A-4ED7-41B4-B88F-6DCF3338A2D6}" presName="vertOne" presStyleCnt="0"/>
      <dgm:spPr/>
    </dgm:pt>
    <dgm:pt modelId="{EB05148F-F2EF-4EBA-92F7-0678050F40C1}" type="pres">
      <dgm:prSet presAssocID="{BE8A3F1A-4ED7-41B4-B88F-6DCF3338A2D6}" presName="txOne" presStyleLbl="node0" presStyleIdx="0" presStyleCnt="1" custLinFactNeighborX="-2939" custLinFactNeighborY="2219">
        <dgm:presLayoutVars>
          <dgm:chPref val="3"/>
        </dgm:presLayoutVars>
      </dgm:prSet>
      <dgm:spPr/>
    </dgm:pt>
    <dgm:pt modelId="{0FE70FA1-A9C4-4424-B00B-FE0C4AF3D3BB}" type="pres">
      <dgm:prSet presAssocID="{BE8A3F1A-4ED7-41B4-B88F-6DCF3338A2D6}" presName="horzOne" presStyleCnt="0"/>
      <dgm:spPr/>
    </dgm:pt>
  </dgm:ptLst>
  <dgm:cxnLst>
    <dgm:cxn modelId="{2772F502-342D-410A-A4E2-9BA04FBF8721}" type="presOf" srcId="{B0ED2B95-7E94-44CF-8D09-FDF9843D772E}" destId="{4FD608BB-891F-4BC2-98EB-941E4B773F3E}" srcOrd="0" destOrd="0" presId="urn:microsoft.com/office/officeart/2005/8/layout/hierarchy4"/>
    <dgm:cxn modelId="{054FED58-6E6B-48ED-828F-74280E8ED761}" srcId="{B0ED2B95-7E94-44CF-8D09-FDF9843D772E}" destId="{BE8A3F1A-4ED7-41B4-B88F-6DCF3338A2D6}" srcOrd="0" destOrd="0" parTransId="{9AE38056-71F5-4976-9B6B-43E519A4C668}" sibTransId="{9CC7183D-B0EF-4362-907B-9DF090E97EFC}"/>
    <dgm:cxn modelId="{5E26D8D0-4BCB-470D-B56C-26F70632BBC7}" type="presOf" srcId="{BE8A3F1A-4ED7-41B4-B88F-6DCF3338A2D6}" destId="{EB05148F-F2EF-4EBA-92F7-0678050F40C1}" srcOrd="0" destOrd="0" presId="urn:microsoft.com/office/officeart/2005/8/layout/hierarchy4"/>
    <dgm:cxn modelId="{630B9C9E-EFF1-4A0E-ACF5-5767579A18D8}" type="presParOf" srcId="{4FD608BB-891F-4BC2-98EB-941E4B773F3E}" destId="{37D90F5A-C7DE-4E74-8D36-E895AFA07A36}" srcOrd="0" destOrd="0" presId="urn:microsoft.com/office/officeart/2005/8/layout/hierarchy4"/>
    <dgm:cxn modelId="{B4FE9807-3AD2-48C8-ADD9-15BCF1834050}" type="presParOf" srcId="{37D90F5A-C7DE-4E74-8D36-E895AFA07A36}" destId="{EB05148F-F2EF-4EBA-92F7-0678050F40C1}" srcOrd="0" destOrd="0" presId="urn:microsoft.com/office/officeart/2005/8/layout/hierarchy4"/>
    <dgm:cxn modelId="{F25EA336-FFA6-40BA-811A-905036305CAB}" type="presParOf" srcId="{37D90F5A-C7DE-4E74-8D36-E895AFA07A36}" destId="{0FE70FA1-A9C4-4424-B00B-FE0C4AF3D3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3FDE-3893-423D-B1F8-04891DCD71A0}">
      <dsp:nvSpPr>
        <dsp:cNvPr id="0" name=""/>
        <dsp:cNvSpPr/>
      </dsp:nvSpPr>
      <dsp:spPr>
        <a:xfrm>
          <a:off x="0" y="842601"/>
          <a:ext cx="2479041" cy="117833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/>
            <a:t>Scouting</a:t>
          </a:r>
          <a:r>
            <a:rPr lang="pl-PL" sz="2800" kern="1200" dirty="0"/>
            <a:t>	</a:t>
          </a:r>
        </a:p>
      </dsp:txBody>
      <dsp:txXfrm>
        <a:off x="589168" y="842601"/>
        <a:ext cx="1300705" cy="1178336"/>
      </dsp:txXfrm>
    </dsp:sp>
    <dsp:sp modelId="{B7AD44C2-1B97-4B3F-BDCC-C450670A1E5D}">
      <dsp:nvSpPr>
        <dsp:cNvPr id="0" name=""/>
        <dsp:cNvSpPr/>
      </dsp:nvSpPr>
      <dsp:spPr>
        <a:xfrm>
          <a:off x="2297637" y="833319"/>
          <a:ext cx="3063079" cy="11819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200" kern="1200" dirty="0" err="1"/>
            <a:t>Soft-landing</a:t>
          </a:r>
          <a:r>
            <a:rPr lang="pl-PL" sz="2200" kern="1200" dirty="0"/>
            <a:t>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kern="1200" dirty="0"/>
            <a:t>+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200" kern="1200" dirty="0"/>
            <a:t>Rozwój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/>
            <a:t>(IPR - do 3 miesięcy)</a:t>
          </a:r>
        </a:p>
      </dsp:txBody>
      <dsp:txXfrm>
        <a:off x="2888604" y="833319"/>
        <a:ext cx="1881145" cy="1181934"/>
      </dsp:txXfrm>
    </dsp:sp>
    <dsp:sp modelId="{2C5A078E-3E96-4DD5-8858-52CFF5D3DFAD}">
      <dsp:nvSpPr>
        <dsp:cNvPr id="0" name=""/>
        <dsp:cNvSpPr/>
      </dsp:nvSpPr>
      <dsp:spPr>
        <a:xfrm>
          <a:off x="4925631" y="858068"/>
          <a:ext cx="2961908" cy="1147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Akceleracja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(IPA - do 10 miesięcy)</a:t>
          </a:r>
        </a:p>
      </dsp:txBody>
      <dsp:txXfrm>
        <a:off x="5499331" y="858068"/>
        <a:ext cx="1814508" cy="1147400"/>
      </dsp:txXfrm>
    </dsp:sp>
    <dsp:sp modelId="{BA8A617B-9565-499B-A6B4-BB7FDF6F7B6C}">
      <dsp:nvSpPr>
        <dsp:cNvPr id="0" name=""/>
        <dsp:cNvSpPr/>
      </dsp:nvSpPr>
      <dsp:spPr>
        <a:xfrm>
          <a:off x="7739972" y="825898"/>
          <a:ext cx="2714542" cy="1190298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Post-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akceleracja</a:t>
          </a:r>
        </a:p>
      </dsp:txBody>
      <dsp:txXfrm>
        <a:off x="8335121" y="825898"/>
        <a:ext cx="1524244" cy="119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5148F-F2EF-4EBA-92F7-0678050F40C1}">
      <dsp:nvSpPr>
        <dsp:cNvPr id="0" name=""/>
        <dsp:cNvSpPr/>
      </dsp:nvSpPr>
      <dsp:spPr>
        <a:xfrm>
          <a:off x="0" y="0"/>
          <a:ext cx="10601937" cy="490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Runda działań (min. dwie w projekcie)</a:t>
          </a:r>
        </a:p>
      </dsp:txBody>
      <dsp:txXfrm>
        <a:off x="14379" y="14379"/>
        <a:ext cx="10573179" cy="46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AA5C-104D-4F7D-A55C-A5198AB0AEF0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24B32-FBEF-4389-8AF9-03E9DF5B5E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33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92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73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91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A25E-9E76-4713-A444-265E297FFB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952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10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444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907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B32-FBEF-4389-8AF9-03E9DF5B5EE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7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817145"/>
            <a:ext cx="7537305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3702025"/>
            <a:ext cx="7537305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020168"/>
            <a:ext cx="7530712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</p:spTree>
    <p:extLst>
      <p:ext uri="{BB962C8B-B14F-4D97-AF65-F5344CB8AC3E}">
        <p14:creationId xmlns:p14="http://schemas.microsoft.com/office/powerpoint/2010/main" val="316066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owy + logo partne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817145"/>
            <a:ext cx="8305087" cy="1689100"/>
          </a:xfr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Tytuł prezentacji (Times New Roman, 36 </a:t>
            </a:r>
            <a:r>
              <a:rPr lang="pl-PL" dirty="0" err="1"/>
              <a:t>pt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spc="-20" dirty="0" err="1"/>
              <a:t>Offic</a:t>
            </a:r>
            <a:r>
              <a:rPr lang="pl-PL" spc="-2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5" dirty="0"/>
              <a:t>lam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5" dirty="0" err="1"/>
              <a:t>inihitat</a:t>
            </a:r>
            <a:r>
              <a:rPr lang="pl-PL" spc="-5" dirty="0"/>
              <a:t> </a:t>
            </a:r>
            <a:r>
              <a:rPr lang="pl-PL" spc="-10" dirty="0" err="1"/>
              <a:t>ommo-loris</a:t>
            </a:r>
            <a:r>
              <a:rPr lang="pl-PL" spc="-10" dirty="0"/>
              <a:t> </a:t>
            </a:r>
            <a:r>
              <a:rPr lang="pl-PL" spc="-5" dirty="0" err="1"/>
              <a:t>etur</a:t>
            </a:r>
            <a:endParaRPr lang="pl-PL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sz="quarter" idx="11" hasCustomPrompt="1"/>
          </p:nvPr>
        </p:nvSpPr>
        <p:spPr>
          <a:xfrm>
            <a:off x="449506" y="3702025"/>
            <a:ext cx="8298494" cy="112236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Podtytuł prezentacji (Calibri, 24 </a:t>
            </a:r>
            <a:r>
              <a:rPr lang="pl-PL" dirty="0" err="1"/>
              <a:t>pt</a:t>
            </a:r>
            <a:r>
              <a:rPr lang="pl-PL" dirty="0"/>
              <a:t>)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nunc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vestibulim</a:t>
            </a:r>
            <a:r>
              <a:rPr lang="pl-PL" dirty="0"/>
              <a:t> et </a:t>
            </a:r>
            <a:r>
              <a:rPr lang="pl-PL" dirty="0" err="1"/>
              <a:t>massa</a:t>
            </a:r>
            <a:endParaRPr lang="pl-PL" dirty="0"/>
          </a:p>
        </p:txBody>
      </p:sp>
      <p:sp>
        <p:nvSpPr>
          <p:cNvPr id="29" name="Symbol zastępczy tekstu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9506" y="5020168"/>
            <a:ext cx="8298494" cy="353085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r>
              <a:rPr lang="pl-PL" dirty="0"/>
              <a:t>Imię Nazwisko, Data</a:t>
            </a:r>
          </a:p>
        </p:txBody>
      </p:sp>
    </p:spTree>
    <p:extLst>
      <p:ext uri="{BB962C8B-B14F-4D97-AF65-F5344CB8AC3E}">
        <p14:creationId xmlns:p14="http://schemas.microsoft.com/office/powerpoint/2010/main" val="866629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ymbol zastępczy obrazu 2">
            <a:extLst>
              <a:ext uri="{FF2B5EF4-FFF2-40B4-BE49-F238E27FC236}">
                <a16:creationId xmlns:a16="http://schemas.microsoft.com/office/drawing/2014/main" id="{DCEF83E4-8D03-4B5B-B10E-D3CD130177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912" y="2241550"/>
            <a:ext cx="3301087" cy="37212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pl-PL" dirty="0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C23DF372-F539-46A0-9140-8CECEA91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8704" y="2241550"/>
            <a:ext cx="7735296" cy="3333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chemeClr val="tx2"/>
                </a:solidFill>
              </a:rPr>
              <a:t>Imię Nazwisko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930A5F8C-4523-44B2-BB5D-607C75893D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8704" y="2604800"/>
            <a:ext cx="7735296" cy="32719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Stanowisko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7AFCBE-5B80-4899-887D-F1C23D7B3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8704" y="3075420"/>
            <a:ext cx="7735296" cy="2887368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pc="-5" dirty="0" err="1"/>
              <a:t>Xerum</a:t>
            </a:r>
            <a:r>
              <a:rPr lang="pl-PL" spc="-5" dirty="0"/>
              <a:t> </a:t>
            </a:r>
            <a:r>
              <a:rPr lang="pl-PL" spc="-5" dirty="0" err="1"/>
              <a:t>sitaquasit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 </a:t>
            </a:r>
            <a:r>
              <a:rPr lang="pl-PL" spc="-5" dirty="0"/>
              <a:t>, </a:t>
            </a:r>
            <a:r>
              <a:rPr lang="pl-PL" spc="-10" dirty="0"/>
              <a:t>con </a:t>
            </a:r>
            <a:r>
              <a:rPr lang="pl-PL" spc="-10" dirty="0" err="1"/>
              <a:t>eumquam</a:t>
            </a:r>
            <a:r>
              <a:rPr lang="pl-PL" spc="-10" dirty="0"/>
              <a:t> </a:t>
            </a:r>
            <a:r>
              <a:rPr lang="pl-PL" spc="-10" dirty="0" err="1"/>
              <a:t>restibusti</a:t>
            </a:r>
            <a:r>
              <a:rPr lang="pl-PL" spc="-10" dirty="0"/>
              <a:t> </a:t>
            </a:r>
            <a:r>
              <a:rPr lang="pl-PL" spc="-5" dirty="0" err="1"/>
              <a:t>tem</a:t>
            </a:r>
            <a:r>
              <a:rPr lang="pl-PL" spc="-5" dirty="0"/>
              <a:t> </a:t>
            </a:r>
            <a:r>
              <a:rPr lang="pl-PL" spc="-5" dirty="0" err="1"/>
              <a:t>hari</a:t>
            </a:r>
            <a:r>
              <a:rPr lang="pl-PL" spc="-5" dirty="0"/>
              <a:t> </a:t>
            </a:r>
            <a:r>
              <a:rPr lang="pl-PL" spc="-20" dirty="0" err="1"/>
              <a:t>debitatur</a:t>
            </a:r>
            <a:r>
              <a:rPr lang="pl-PL" spc="-20" dirty="0"/>
              <a:t>,  </a:t>
            </a:r>
            <a:r>
              <a:rPr lang="pl-PL" spc="-5" dirty="0" err="1"/>
              <a:t>odit</a:t>
            </a:r>
            <a:r>
              <a:rPr lang="pl-PL" spc="-5" dirty="0"/>
              <a:t> </a:t>
            </a:r>
            <a:r>
              <a:rPr lang="pl-PL" spc="-5" dirty="0" err="1"/>
              <a:t>magnam</a:t>
            </a:r>
            <a:r>
              <a:rPr lang="pl-PL" spc="-5" dirty="0"/>
              <a:t> </a:t>
            </a:r>
            <a:r>
              <a:rPr lang="pl-PL" dirty="0" err="1"/>
              <a:t>faccus</a:t>
            </a:r>
            <a:r>
              <a:rPr lang="pl-PL" dirty="0"/>
              <a:t> </a:t>
            </a:r>
            <a:r>
              <a:rPr lang="pl-PL" spc="-5" dirty="0"/>
              <a:t>pora </a:t>
            </a:r>
            <a:r>
              <a:rPr lang="pl-PL" spc="-5" dirty="0" err="1"/>
              <a:t>asperup</a:t>
            </a:r>
            <a:r>
              <a:rPr lang="pl-PL" spc="-5" dirty="0"/>
              <a:t> </a:t>
            </a:r>
            <a:r>
              <a:rPr lang="pl-PL" spc="-5" dirty="0" err="1"/>
              <a:t>isquaep</a:t>
            </a:r>
            <a:r>
              <a:rPr lang="pl-PL" spc="-5" dirty="0"/>
              <a:t> </a:t>
            </a:r>
            <a:r>
              <a:rPr lang="pl-PL" spc="-5" dirty="0" err="1"/>
              <a:t>udandis</a:t>
            </a:r>
            <a:r>
              <a:rPr lang="pl-PL" spc="-5" dirty="0"/>
              <a:t> </a:t>
            </a:r>
            <a:r>
              <a:rPr lang="pl-PL" spc="-5" dirty="0" err="1"/>
              <a:t>is</a:t>
            </a:r>
            <a:r>
              <a:rPr lang="pl-PL" spc="-5" dirty="0"/>
              <a:t> </a:t>
            </a:r>
            <a:r>
              <a:rPr lang="pl-PL" spc="-10" dirty="0" err="1"/>
              <a:t>dus</a:t>
            </a:r>
            <a:r>
              <a:rPr lang="pl-PL" spc="-10" dirty="0"/>
              <a:t>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spc="-10" dirty="0" err="1"/>
              <a:t>ium</a:t>
            </a:r>
            <a:r>
              <a:rPr lang="pl-PL" spc="-10" dirty="0"/>
              <a:t>  </a:t>
            </a:r>
            <a:r>
              <a:rPr lang="pl-PL" dirty="0" err="1"/>
              <a:t>facearum</a:t>
            </a:r>
            <a:r>
              <a:rPr lang="pl-PL" dirty="0"/>
              <a:t>, </a:t>
            </a:r>
            <a:r>
              <a:rPr lang="pl-PL" spc="5" dirty="0"/>
              <a:t>od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spc="-5" dirty="0"/>
              <a:t>ma </a:t>
            </a:r>
            <a:r>
              <a:rPr lang="pl-PL" spc="-10" dirty="0"/>
              <a:t>sit </a:t>
            </a:r>
            <a:r>
              <a:rPr lang="pl-PL" spc="-5" dirty="0" err="1"/>
              <a:t>hilit</a:t>
            </a:r>
            <a:r>
              <a:rPr lang="pl-PL" spc="-5" dirty="0"/>
              <a:t> </a:t>
            </a:r>
            <a:r>
              <a:rPr lang="pl-PL" spc="-10" dirty="0" err="1"/>
              <a:t>eatum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spc="-15" dirty="0" err="1"/>
              <a:t>voluptatur</a:t>
            </a:r>
            <a:r>
              <a:rPr lang="pl-PL" spc="-15" dirty="0"/>
              <a:t> </a:t>
            </a:r>
            <a:r>
              <a:rPr lang="pl-PL" spc="-5" dirty="0" err="1"/>
              <a:t>acessitatia</a:t>
            </a:r>
            <a:r>
              <a:rPr lang="pl-PL" spc="-5" dirty="0"/>
              <a:t> </a:t>
            </a:r>
            <a:r>
              <a:rPr lang="pl-PL" dirty="0"/>
              <a:t>do-  </a:t>
            </a:r>
            <a:r>
              <a:rPr lang="pl-PL" spc="-10" dirty="0" err="1"/>
              <a:t>eumquamuscia</a:t>
            </a:r>
            <a:r>
              <a:rPr lang="pl-PL" spc="-10" dirty="0"/>
              <a:t> </a:t>
            </a:r>
            <a:r>
              <a:rPr lang="pl-PL" spc="-10" dirty="0" err="1"/>
              <a:t>quam</a:t>
            </a:r>
            <a:r>
              <a:rPr lang="pl-PL" spc="-10" dirty="0"/>
              <a:t> </a:t>
            </a:r>
            <a:r>
              <a:rPr lang="pl-PL" spc="-10" dirty="0" err="1"/>
              <a:t>repratio</a:t>
            </a:r>
            <a:r>
              <a:rPr lang="pl-PL" spc="-10" dirty="0"/>
              <a:t> </a:t>
            </a:r>
            <a:r>
              <a:rPr lang="pl-PL" spc="-10" dirty="0" err="1"/>
              <a:t>dolor</a:t>
            </a:r>
            <a:r>
              <a:rPr lang="pl-PL" spc="-10" dirty="0"/>
              <a:t> re </a:t>
            </a:r>
            <a:r>
              <a:rPr lang="pl-PL" spc="-5" dirty="0" err="1"/>
              <a:t>vendis</a:t>
            </a:r>
            <a:r>
              <a:rPr lang="pl-PL" spc="-5" dirty="0"/>
              <a:t> </a:t>
            </a:r>
            <a:r>
              <a:rPr lang="pl-PL" spc="-10" dirty="0" err="1"/>
              <a:t>utemolo</a:t>
            </a:r>
            <a:r>
              <a:rPr lang="pl-PL" spc="-10" dirty="0"/>
              <a:t> </a:t>
            </a:r>
            <a:r>
              <a:rPr lang="pl-PL" spc="-10" dirty="0" err="1"/>
              <a:t>riatque</a:t>
            </a:r>
            <a:r>
              <a:rPr lang="pl-PL" spc="-10" dirty="0"/>
              <a:t>  </a:t>
            </a:r>
            <a:r>
              <a:rPr lang="pl-PL" spc="-10" dirty="0" err="1"/>
              <a:t>volor</a:t>
            </a:r>
            <a:r>
              <a:rPr lang="pl-PL" spc="-10" dirty="0"/>
              <a:t> </a:t>
            </a:r>
            <a:r>
              <a:rPr lang="pl-PL" spc="-10" dirty="0" err="1"/>
              <a:t>sunt</a:t>
            </a:r>
            <a:r>
              <a:rPr lang="pl-PL" spc="-10" dirty="0"/>
              <a:t>, </a:t>
            </a:r>
            <a:r>
              <a:rPr lang="pl-PL" spc="-5" dirty="0" err="1"/>
              <a:t>odipsam</a:t>
            </a:r>
            <a:r>
              <a:rPr lang="pl-PL" spc="-5" dirty="0"/>
              <a:t> sum </a:t>
            </a:r>
            <a:r>
              <a:rPr lang="pl-PL" spc="-5" dirty="0" err="1"/>
              <a:t>inctet</a:t>
            </a:r>
            <a:r>
              <a:rPr lang="pl-PL" spc="-5" dirty="0"/>
              <a:t> </a:t>
            </a:r>
            <a:r>
              <a:rPr lang="pl-PL" dirty="0" err="1"/>
              <a:t>hicia</a:t>
            </a:r>
            <a:r>
              <a:rPr lang="pl-PL" dirty="0"/>
              <a:t> </a:t>
            </a:r>
            <a:r>
              <a:rPr lang="pl-PL" spc="-5" dirty="0" err="1"/>
              <a:t>plibusaest</a:t>
            </a:r>
            <a:r>
              <a:rPr lang="pl-PL" spc="-5" dirty="0"/>
              <a:t>, qui </a:t>
            </a:r>
            <a:r>
              <a:rPr lang="pl-PL" spc="-10" dirty="0" err="1"/>
              <a:t>dolorernat</a:t>
            </a:r>
            <a:r>
              <a:rPr lang="pl-PL" spc="-10" dirty="0"/>
              <a:t>  </a:t>
            </a:r>
            <a:r>
              <a:rPr lang="pl-PL" spc="-10" dirty="0" err="1"/>
              <a:t>ut</a:t>
            </a:r>
            <a:r>
              <a:rPr lang="pl-PL" spc="-10" dirty="0"/>
              <a:t> </a:t>
            </a:r>
            <a:r>
              <a:rPr lang="pl-PL" dirty="0"/>
              <a:t>et </a:t>
            </a:r>
            <a:r>
              <a:rPr lang="pl-PL" dirty="0" err="1"/>
              <a:t>esequi</a:t>
            </a:r>
            <a:r>
              <a:rPr lang="pl-PL" dirty="0"/>
              <a:t> </a:t>
            </a:r>
            <a:r>
              <a:rPr lang="pl-PL" spc="-20" dirty="0"/>
              <a:t>aut</a:t>
            </a:r>
            <a:r>
              <a:rPr lang="pl-PL" spc="-65" dirty="0"/>
              <a:t> </a:t>
            </a:r>
            <a:r>
              <a:rPr lang="pl-PL" spc="-10" dirty="0" err="1"/>
              <a:t>eat</a:t>
            </a:r>
            <a:r>
              <a:rPr lang="pl-PL" spc="-1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pc="-10" dirty="0">
              <a:solidFill>
                <a:srgbClr val="62676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tel.: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 err="1">
                <a:solidFill>
                  <a:srgbClr val="626769"/>
                </a:solidFill>
              </a:rPr>
              <a:t>mob</a:t>
            </a:r>
            <a:r>
              <a:rPr lang="pl-PL" spc="-10" dirty="0">
                <a:solidFill>
                  <a:srgbClr val="626769"/>
                </a:solidFill>
              </a:rPr>
              <a:t>.: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e-mail: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10" dirty="0">
                <a:solidFill>
                  <a:srgbClr val="626769"/>
                </a:solidFill>
              </a:rPr>
              <a:t>www.paih.pl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CE2D04-CA77-419A-BDE3-B992B279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125538"/>
            <a:ext cx="11401088" cy="1116012"/>
          </a:xfrm>
        </p:spPr>
        <p:txBody>
          <a:bodyPr anchor="t" anchorCtr="0"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60877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e kontaktow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1844675"/>
            <a:ext cx="7669471" cy="151117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Adres</a:t>
            </a:r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6" hasCustomPrompt="1"/>
          </p:nvPr>
        </p:nvSpPr>
        <p:spPr>
          <a:xfrm>
            <a:off x="442913" y="4055288"/>
            <a:ext cx="7669471" cy="1517904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pc="-5" dirty="0">
                <a:solidFill>
                  <a:srgbClr val="626769"/>
                </a:solidFill>
              </a:rPr>
              <a:t>Kontakt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144000" y="6213601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C0B16D-D7FB-4722-A93E-B27BAD17AAF8}" type="slidenum">
              <a:rPr lang="pl-PL" sz="160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pl-PL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9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964" y="328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CF7-F0A0-4A91-BFC8-73FFE143871A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B16D-D7FB-4722-A93E-B27BAD17AA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7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3" r:id="rId3"/>
    <p:sldLayoutId id="2147483737" r:id="rId4"/>
    <p:sldLayoutId id="214748374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12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p.gov.pl/" TargetMode="External"/><Relationship Id="rId2" Type="http://schemas.openxmlformats.org/officeDocument/2006/relationships/hyperlink" Target="mailto:info@parp.gov.p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7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86C2F73-FFD1-45BA-AE03-7685B0564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049" y="2075688"/>
            <a:ext cx="6515671" cy="3538728"/>
          </a:xfrm>
        </p:spPr>
        <p:txBody>
          <a:bodyPr/>
          <a:lstStyle/>
          <a:p>
            <a:r>
              <a:rPr lang="pl-PL" sz="6600" dirty="0"/>
              <a:t>POLAND PRIZE 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Zasady udziału w konkursie 1/2020</a:t>
            </a:r>
          </a:p>
          <a:p>
            <a:r>
              <a:rPr lang="pl-PL" sz="2400" dirty="0"/>
              <a:t>2.5 POIR Programy Akceleracyjne</a:t>
            </a:r>
          </a:p>
        </p:txBody>
      </p:sp>
      <p:sp>
        <p:nvSpPr>
          <p:cNvPr id="8" name="Prostokąt 7"/>
          <p:cNvSpPr/>
          <p:nvPr/>
        </p:nvSpPr>
        <p:spPr>
          <a:xfrm>
            <a:off x="9311268" y="78059"/>
            <a:ext cx="2776654" cy="1070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3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FB3A5072-2CB9-4F10-BCDB-ECF73E34CAD8}"/>
              </a:ext>
            </a:extLst>
          </p:cNvPr>
          <p:cNvSpPr txBox="1"/>
          <p:nvPr/>
        </p:nvSpPr>
        <p:spPr>
          <a:xfrm>
            <a:off x="9650824" y="6408415"/>
            <a:ext cx="1844813" cy="22629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>
              <a:lnSpc>
                <a:spcPct val="100600"/>
              </a:lnSpc>
              <a:spcBef>
                <a:spcPts val="58"/>
              </a:spcBef>
            </a:pPr>
            <a:r>
              <a:rPr lang="pl-PL" sz="1455" dirty="0">
                <a:solidFill>
                  <a:srgbClr val="860000"/>
                </a:solidFill>
                <a:latin typeface="Novel Pro Light" panose="02000000000000000000" pitchFamily="50" charset="-18"/>
              </a:rPr>
              <a:t> www.parp.gov.pl</a:t>
            </a:r>
            <a:endParaRPr sz="1455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3C58F228-43AD-4107-A095-B89D068F6F3E}"/>
              </a:ext>
            </a:extLst>
          </p:cNvPr>
          <p:cNvSpPr txBox="1">
            <a:spLocks/>
          </p:cNvSpPr>
          <p:nvPr/>
        </p:nvSpPr>
        <p:spPr>
          <a:xfrm>
            <a:off x="1992622" y="-2089820"/>
            <a:ext cx="3419373" cy="29415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82"/>
              </a:spcBef>
            </a:pPr>
            <a:r>
              <a:rPr lang="pl-PL" sz="1698" dirty="0">
                <a:solidFill>
                  <a:schemeClr val="bg1"/>
                </a:solidFill>
                <a:latin typeface="Novel Pro Light" panose="02000000000000000000" pitchFamily="50" charset="-18"/>
                <a:ea typeface="+mj-ea"/>
                <a:cs typeface="Times New Roman"/>
              </a:rPr>
              <a:t>Przykłady wybranych projektów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AA04A98-D161-449F-8F8B-96716FCB4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4" y="223291"/>
            <a:ext cx="1559005" cy="58516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FF3597D-1CE8-43D9-9077-E864170DD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" y="6267178"/>
            <a:ext cx="3722093" cy="508767"/>
          </a:xfrm>
          <a:prstGeom prst="rect">
            <a:avLst/>
          </a:prstGeom>
        </p:spPr>
      </p:pic>
      <p:pic>
        <p:nvPicPr>
          <p:cNvPr id="2050" name="Picture 2" descr="Poland Prize - PARP - Centrum Rozwoju MŚP">
            <a:extLst>
              <a:ext uri="{FF2B5EF4-FFF2-40B4-BE49-F238E27FC236}">
                <a16:creationId xmlns:a16="http://schemas.microsoft.com/office/drawing/2014/main" id="{B09E7841-363E-4DC6-AD92-4B66692B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72" y="223291"/>
            <a:ext cx="2247014" cy="5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1BFE3EB-D9C1-4473-8471-0682F2D00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1476"/>
              </p:ext>
            </p:extLst>
          </p:nvPr>
        </p:nvGraphicFramePr>
        <p:xfrm>
          <a:off x="828974" y="819421"/>
          <a:ext cx="10299275" cy="5463095"/>
        </p:xfrm>
        <a:graphic>
          <a:graphicData uri="http://schemas.openxmlformats.org/drawingml/2006/table">
            <a:tbl>
              <a:tblPr/>
              <a:tblGrid>
                <a:gridCol w="848038">
                  <a:extLst>
                    <a:ext uri="{9D8B030D-6E8A-4147-A177-3AD203B41FA5}">
                      <a16:colId xmlns:a16="http://schemas.microsoft.com/office/drawing/2014/main" val="2649213280"/>
                    </a:ext>
                  </a:extLst>
                </a:gridCol>
                <a:gridCol w="438641">
                  <a:extLst>
                    <a:ext uri="{9D8B030D-6E8A-4147-A177-3AD203B41FA5}">
                      <a16:colId xmlns:a16="http://schemas.microsoft.com/office/drawing/2014/main" val="617183942"/>
                    </a:ext>
                  </a:extLst>
                </a:gridCol>
                <a:gridCol w="134516">
                  <a:extLst>
                    <a:ext uri="{9D8B030D-6E8A-4147-A177-3AD203B41FA5}">
                      <a16:colId xmlns:a16="http://schemas.microsoft.com/office/drawing/2014/main" val="4110986413"/>
                    </a:ext>
                  </a:extLst>
                </a:gridCol>
                <a:gridCol w="1976804">
                  <a:extLst>
                    <a:ext uri="{9D8B030D-6E8A-4147-A177-3AD203B41FA5}">
                      <a16:colId xmlns:a16="http://schemas.microsoft.com/office/drawing/2014/main" val="189318939"/>
                    </a:ext>
                  </a:extLst>
                </a:gridCol>
                <a:gridCol w="877281">
                  <a:extLst>
                    <a:ext uri="{9D8B030D-6E8A-4147-A177-3AD203B41FA5}">
                      <a16:colId xmlns:a16="http://schemas.microsoft.com/office/drawing/2014/main" val="4092891545"/>
                    </a:ext>
                  </a:extLst>
                </a:gridCol>
                <a:gridCol w="842190">
                  <a:extLst>
                    <a:ext uri="{9D8B030D-6E8A-4147-A177-3AD203B41FA5}">
                      <a16:colId xmlns:a16="http://schemas.microsoft.com/office/drawing/2014/main" val="2042358643"/>
                    </a:ext>
                  </a:extLst>
                </a:gridCol>
                <a:gridCol w="795402">
                  <a:extLst>
                    <a:ext uri="{9D8B030D-6E8A-4147-A177-3AD203B41FA5}">
                      <a16:colId xmlns:a16="http://schemas.microsoft.com/office/drawing/2014/main" val="1566477608"/>
                    </a:ext>
                  </a:extLst>
                </a:gridCol>
                <a:gridCol w="1052738">
                  <a:extLst>
                    <a:ext uri="{9D8B030D-6E8A-4147-A177-3AD203B41FA5}">
                      <a16:colId xmlns:a16="http://schemas.microsoft.com/office/drawing/2014/main" val="2726446826"/>
                    </a:ext>
                  </a:extLst>
                </a:gridCol>
                <a:gridCol w="1590803">
                  <a:extLst>
                    <a:ext uri="{9D8B030D-6E8A-4147-A177-3AD203B41FA5}">
                      <a16:colId xmlns:a16="http://schemas.microsoft.com/office/drawing/2014/main" val="3617340780"/>
                    </a:ext>
                  </a:extLst>
                </a:gridCol>
                <a:gridCol w="596549">
                  <a:extLst>
                    <a:ext uri="{9D8B030D-6E8A-4147-A177-3AD203B41FA5}">
                      <a16:colId xmlns:a16="http://schemas.microsoft.com/office/drawing/2014/main" val="1722532201"/>
                    </a:ext>
                  </a:extLst>
                </a:gridCol>
                <a:gridCol w="1146313">
                  <a:extLst>
                    <a:ext uri="{9D8B030D-6E8A-4147-A177-3AD203B41FA5}">
                      <a16:colId xmlns:a16="http://schemas.microsoft.com/office/drawing/2014/main" val="1991087605"/>
                    </a:ext>
                  </a:extLst>
                </a:gridCol>
              </a:tblGrid>
              <a:tr h="109318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462331"/>
                  </a:ext>
                </a:extLst>
              </a:tr>
              <a:tr h="105466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Harmonogram indywidualnego planu akceleracji - startup nr 0001/2018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92333"/>
                  </a:ext>
                </a:extLst>
              </a:tr>
              <a:tr h="105466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692002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Rozpoczęcie programu: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udzielonej pomocy: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51960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Zakończenie programu: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219411"/>
                  </a:ext>
                </a:extLst>
              </a:tr>
              <a:tr h="178200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dni programu: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345089"/>
                  </a:ext>
                </a:extLst>
              </a:tr>
              <a:tr h="105466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18959"/>
                  </a:ext>
                </a:extLst>
              </a:tr>
              <a:tr h="109103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548058"/>
                  </a:ext>
                </a:extLst>
              </a:tr>
              <a:tr h="545514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kamienia milowego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 kamienia milowego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Przewidywana data osiagnięcia kamienia milowego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kamienia milowego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Wartość wskaźnika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Odsetek kwoty udzielonej pomocy podlegający wypłacie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rozliczeniowa podlegająca wypłacie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tym planowana zaliczka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pozostała kwota rozliczeniowa należna w przypadku osiągniecia kamienia milowego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74739"/>
                  </a:ext>
                </a:extLst>
              </a:tr>
              <a:tr h="105466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959786"/>
                  </a:ext>
                </a:extLst>
              </a:tr>
              <a:tr h="109103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86583"/>
                  </a:ext>
                </a:extLst>
              </a:tr>
              <a:tr h="109103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92780"/>
                  </a:ext>
                </a:extLst>
              </a:tr>
              <a:tr h="2088231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uzyskanie wyników</a:t>
                      </a:r>
                      <a:b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walidacji przedmiotu rozwoju lub jego kluczowych elementów w środowisku</a:t>
                      </a:r>
                      <a:b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zbliżonym do rzeczywistego </a:t>
                      </a:r>
                      <a:b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b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uzyskanie wyników</a:t>
                      </a:r>
                      <a:b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biznesowych startupu zgodnie z umową </a:t>
                      </a:r>
                      <a:r>
                        <a:rPr lang="pl-PL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przedinwestycyjną</a:t>
                      </a: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(term </a:t>
                      </a:r>
                      <a:r>
                        <a:rPr lang="pl-PL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sheet</a:t>
                      </a:r>
                      <a:r>
                        <a:rPr lang="pl-PL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nie mniej, niż 45% kwoty udzielonej pomocy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35815"/>
                  </a:ext>
                </a:extLst>
              </a:tr>
              <a:tr h="109103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53494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7139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Zatwierdzenie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963857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Akcelerator / data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518560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290180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………………….. / …..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507332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Partnera biznesowego /  data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923184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74752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………………….. / …..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8510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Startup (Beneficjent końcowy) / data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976541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009691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………………….. / …..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8" marR="3818" marT="38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249148"/>
                  </a:ext>
                </a:extLst>
              </a:tr>
              <a:tr h="109318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8" marR="3818" marT="38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370923"/>
                  </a:ext>
                </a:extLst>
              </a:tr>
            </a:tbl>
          </a:graphicData>
        </a:graphic>
      </p:graphicFrame>
      <p:sp>
        <p:nvSpPr>
          <p:cNvPr id="4" name="Objaśnienie: strzałka w dół 3">
            <a:extLst>
              <a:ext uri="{FF2B5EF4-FFF2-40B4-BE49-F238E27FC236}">
                <a16:creationId xmlns:a16="http://schemas.microsoft.com/office/drawing/2014/main" id="{E6E37913-2BEA-4184-9B3C-B087433327E3}"/>
              </a:ext>
            </a:extLst>
          </p:cNvPr>
          <p:cNvSpPr/>
          <p:nvPr/>
        </p:nvSpPr>
        <p:spPr>
          <a:xfrm>
            <a:off x="5248655" y="991331"/>
            <a:ext cx="3840481" cy="1069848"/>
          </a:xfrm>
          <a:prstGeom prst="downArrowCallout">
            <a:avLst>
              <a:gd name="adj1" fmla="val 14886"/>
              <a:gd name="adj2" fmla="val 25000"/>
              <a:gd name="adj3" fmla="val 23736"/>
              <a:gd name="adj4" fmla="val 6497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B39119-F60F-437C-9033-8AD477D883B3}"/>
              </a:ext>
            </a:extLst>
          </p:cNvPr>
          <p:cNvSpPr txBox="1"/>
          <p:nvPr/>
        </p:nvSpPr>
        <p:spPr>
          <a:xfrm>
            <a:off x="5114969" y="991331"/>
            <a:ext cx="407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l-PL" sz="1200" b="1" dirty="0">
                <a:solidFill>
                  <a:srgbClr val="000000"/>
                </a:solidFill>
              </a:rPr>
              <a:t>odsetek kwoty udzielonej pomocy odpowiadającej kamieniom milowym nr 1 i 2 do zgodnego określenia przez startup, partnera biznesowego oraz akcelerator</a:t>
            </a:r>
          </a:p>
        </p:txBody>
      </p:sp>
    </p:spTree>
    <p:extLst>
      <p:ext uri="{BB962C8B-B14F-4D97-AF65-F5344CB8AC3E}">
        <p14:creationId xmlns:p14="http://schemas.microsoft.com/office/powerpoint/2010/main" val="37664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Zasoby i potencjał Wnioskodawcy do zarządzania i realizacji projektu grantowego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8075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3 </a:t>
            </a:r>
            <a:r>
              <a:rPr lang="pl-PL" altLang="pl-PL" sz="2200" dirty="0">
                <a:solidFill>
                  <a:srgbClr val="C00000"/>
                </a:solidFill>
              </a:rPr>
              <a:t>– punktacja: 0, 1 albo 2 pkt.; minimum: 1 pkt</a:t>
            </a:r>
          </a:p>
          <a:p>
            <a:pPr marL="0" indent="0">
              <a:buNone/>
            </a:pP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409016" y="1571074"/>
            <a:ext cx="4902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 oceny: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4418B16A-A9A7-426D-8EFD-FE239C5BC4D6}"/>
              </a:ext>
            </a:extLst>
          </p:cNvPr>
          <p:cNvSpPr txBox="1">
            <a:spLocks/>
          </p:cNvSpPr>
          <p:nvPr/>
        </p:nvSpPr>
        <p:spPr>
          <a:xfrm>
            <a:off x="2250185" y="2036136"/>
            <a:ext cx="7691630" cy="26172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zasoby – personel projektu (skład zespołu zarządzającego);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struktura organizacyjna zespołu, podział zadań, wskazane funkcje, sposób zarządzania projektem wraz z narzędziami kontroli;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wykształcenie i doświadczenie członków zespołu zarządzającego;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gotowość do rozpoczęcia realizacji zadań projektowych;</a:t>
            </a:r>
          </a:p>
          <a:p>
            <a:pPr marL="269875" lvl="1" indent="0" algn="ctr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1600" b="1" dirty="0">
                <a:solidFill>
                  <a:srgbClr val="000000"/>
                </a:solidFill>
              </a:rPr>
              <a:t>kluczowe kompetencje</a:t>
            </a:r>
            <a:r>
              <a:rPr lang="pl-PL" sz="1600" dirty="0">
                <a:solidFill>
                  <a:srgbClr val="000000"/>
                </a:solidFill>
              </a:rPr>
              <a:t>: zarządzanie projektem grantowym, rozliczanie</a:t>
            </a:r>
          </a:p>
          <a:p>
            <a:pPr marL="269875" lvl="1" indent="0" algn="ctr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1600" dirty="0">
                <a:solidFill>
                  <a:srgbClr val="000000"/>
                </a:solidFill>
              </a:rPr>
              <a:t>i sprawozdawczość; PZP, procedury zakupowe, pomoc publiczna.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99C9446-DB20-49F3-AAE0-DA4FAFC69C4D}"/>
              </a:ext>
            </a:extLst>
          </p:cNvPr>
          <p:cNvSpPr/>
          <p:nvPr/>
        </p:nvSpPr>
        <p:spPr>
          <a:xfrm>
            <a:off x="1993392" y="5002148"/>
            <a:ext cx="7538484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co najmniej 50% członków zespołu zarządzającego posiada doświadczenie </a:t>
            </a:r>
          </a:p>
          <a:p>
            <a:r>
              <a:rPr lang="pl-PL" dirty="0">
                <a:solidFill>
                  <a:srgbClr val="000000"/>
                </a:solidFill>
              </a:rPr>
              <a:t>w zarządzaniu i realizacji projektów grantowych i/lub tożsamych z grantowymi</a:t>
            </a:r>
          </a:p>
          <a:p>
            <a:pPr algn="ctr"/>
            <a:r>
              <a:rPr lang="pl-PL" sz="1950" b="1" dirty="0">
                <a:solidFill>
                  <a:srgbClr val="000000"/>
                </a:solidFill>
              </a:rPr>
              <a:t>max. 2 pkt.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68F7BDE-6094-480E-BB75-2E8EA2F50017}"/>
              </a:ext>
            </a:extLst>
          </p:cNvPr>
          <p:cNvSpPr/>
          <p:nvPr/>
        </p:nvSpPr>
        <p:spPr>
          <a:xfrm>
            <a:off x="1993392" y="4960976"/>
            <a:ext cx="7538484" cy="96450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: prążkowana w prawo 2">
            <a:extLst>
              <a:ext uri="{FF2B5EF4-FFF2-40B4-BE49-F238E27FC236}">
                <a16:creationId xmlns:a16="http://schemas.microsoft.com/office/drawing/2014/main" id="{ED867B04-FFC7-4CA5-80DC-1CA1B965FFC6}"/>
              </a:ext>
            </a:extLst>
          </p:cNvPr>
          <p:cNvSpPr/>
          <p:nvPr/>
        </p:nvSpPr>
        <p:spPr>
          <a:xfrm>
            <a:off x="4636008" y="5675378"/>
            <a:ext cx="448056" cy="1445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prążkowana w prawo 12">
            <a:extLst>
              <a:ext uri="{FF2B5EF4-FFF2-40B4-BE49-F238E27FC236}">
                <a16:creationId xmlns:a16="http://schemas.microsoft.com/office/drawing/2014/main" id="{D7582DC4-4685-4271-98A8-5805C2907545}"/>
              </a:ext>
            </a:extLst>
          </p:cNvPr>
          <p:cNvSpPr/>
          <p:nvPr/>
        </p:nvSpPr>
        <p:spPr>
          <a:xfrm rot="10800000">
            <a:off x="6416923" y="5675377"/>
            <a:ext cx="448056" cy="1445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32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Zasoby i potencjał Wnioskodawcy do realizacji programu akceleracji Poland </a:t>
            </a:r>
            <a:r>
              <a:rPr lang="pl-PL" altLang="pl-PL" sz="2000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Prize</a:t>
            </a: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endParaRPr lang="pl-PL" altLang="pl-PL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3870"/>
            <a:ext cx="888471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4 </a:t>
            </a:r>
            <a:r>
              <a:rPr lang="pl-PL" altLang="pl-PL" sz="2200" dirty="0">
                <a:solidFill>
                  <a:srgbClr val="C00000"/>
                </a:solidFill>
              </a:rPr>
              <a:t>– punktacja: 0, 1 albo 3 pkt, minimum: 1 pkt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618440" y="1532375"/>
            <a:ext cx="517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 oceny: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41035E71-45CC-495C-AB7D-BF7AF23E8731}"/>
              </a:ext>
            </a:extLst>
          </p:cNvPr>
          <p:cNvSpPr txBox="1">
            <a:spLocks/>
          </p:cNvSpPr>
          <p:nvPr/>
        </p:nvSpPr>
        <p:spPr>
          <a:xfrm>
            <a:off x="2176548" y="1854896"/>
            <a:ext cx="7062455" cy="20072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zasoby techniczne (biura, środki trwałe, </a:t>
            </a:r>
            <a:r>
              <a:rPr lang="pl-PL" sz="1700" dirty="0" err="1">
                <a:solidFill>
                  <a:srgbClr val="000000"/>
                </a:solidFill>
              </a:rPr>
              <a:t>WNiP</a:t>
            </a:r>
            <a:r>
              <a:rPr lang="pl-PL" sz="1700" dirty="0">
                <a:solidFill>
                  <a:srgbClr val="000000"/>
                </a:solidFill>
              </a:rPr>
              <a:t>) i organizacyjne;</a:t>
            </a:r>
          </a:p>
          <a:p>
            <a:pPr marL="269875" lvl="1" indent="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1700" dirty="0">
                <a:solidFill>
                  <a:srgbClr val="000000"/>
                </a:solidFill>
              </a:rPr>
              <a:t>+ adekwatność, celowość i racjonalność ich wykorzystania w programie;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struktura, doświadczenie i kompetencje zespołu projektowego;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dotychczasowa działalność dedykowanego zespołu;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0000"/>
                </a:solidFill>
              </a:rPr>
              <a:t>gwarancja prawidłowej i efektywnej realizacji programu;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CF9E349-DF49-4F82-835D-89D4958DC2A2}"/>
              </a:ext>
            </a:extLst>
          </p:cNvPr>
          <p:cNvSpPr/>
          <p:nvPr/>
        </p:nvSpPr>
        <p:spPr>
          <a:xfrm>
            <a:off x="2129235" y="4262245"/>
            <a:ext cx="25234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algn="ctr" fontAlgn="t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2200" b="1" dirty="0">
                <a:solidFill>
                  <a:srgbClr val="000000"/>
                </a:solidFill>
              </a:rPr>
              <a:t>kluczowe </a:t>
            </a:r>
          </a:p>
          <a:p>
            <a:pPr marL="269875" lvl="1" indent="0" algn="ctr" fontAlgn="t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2200" b="1" dirty="0">
                <a:solidFill>
                  <a:srgbClr val="000000"/>
                </a:solidFill>
              </a:rPr>
              <a:t>procesy</a:t>
            </a:r>
          </a:p>
          <a:p>
            <a:pPr marL="269875" lvl="1" indent="0" algn="ctr" fontAlgn="t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1600" dirty="0">
                <a:solidFill>
                  <a:srgbClr val="000000"/>
                </a:solidFill>
              </a:rPr>
              <a:t>(</a:t>
            </a:r>
            <a:r>
              <a:rPr lang="pl-PL" sz="1600" dirty="0" err="1">
                <a:solidFill>
                  <a:srgbClr val="000000"/>
                </a:solidFill>
              </a:rPr>
              <a:t>scouting</a:t>
            </a:r>
            <a:r>
              <a:rPr lang="pl-PL" sz="1600" b="1" dirty="0">
                <a:solidFill>
                  <a:srgbClr val="C00000"/>
                </a:solidFill>
              </a:rPr>
              <a:t>, </a:t>
            </a:r>
            <a:r>
              <a:rPr lang="pl-PL" sz="1600" b="1" dirty="0" err="1">
                <a:solidFill>
                  <a:srgbClr val="C00000"/>
                </a:solidFill>
              </a:rPr>
              <a:t>soft-landing</a:t>
            </a:r>
            <a:r>
              <a:rPr lang="pl-PL" sz="1600" b="1" dirty="0">
                <a:solidFill>
                  <a:srgbClr val="C00000"/>
                </a:solidFill>
              </a:rPr>
              <a:t>, rozwój, akceleracja</a:t>
            </a:r>
            <a:r>
              <a:rPr lang="pl-PL" sz="1600" dirty="0">
                <a:solidFill>
                  <a:srgbClr val="000000"/>
                </a:solidFill>
              </a:rPr>
              <a:t>, </a:t>
            </a:r>
            <a:r>
              <a:rPr lang="pl-PL" sz="1600" dirty="0" err="1">
                <a:solidFill>
                  <a:srgbClr val="000000"/>
                </a:solidFill>
              </a:rPr>
              <a:t>postakceleracja</a:t>
            </a:r>
            <a:r>
              <a:rPr lang="pl-PL" sz="1600" dirty="0">
                <a:solidFill>
                  <a:srgbClr val="000000"/>
                </a:solidFill>
              </a:rPr>
              <a:t>)</a:t>
            </a:r>
            <a:endParaRPr lang="pl-PL" sz="16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5A63C9E-C7B8-4B80-9FEC-DC30C42CBD57}"/>
              </a:ext>
            </a:extLst>
          </p:cNvPr>
          <p:cNvSpPr/>
          <p:nvPr/>
        </p:nvSpPr>
        <p:spPr>
          <a:xfrm>
            <a:off x="7291398" y="4370288"/>
            <a:ext cx="2046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000000"/>
                </a:solidFill>
              </a:rPr>
              <a:t>kompetencje i doświadczenie </a:t>
            </a:r>
            <a:r>
              <a:rPr lang="pl-PL" dirty="0">
                <a:solidFill>
                  <a:srgbClr val="000000"/>
                </a:solidFill>
              </a:rPr>
              <a:t>wskazanych we wniosku osób </a:t>
            </a:r>
          </a:p>
        </p:txBody>
      </p:sp>
      <p:sp>
        <p:nvSpPr>
          <p:cNvPr id="5" name="Objaśnienie: strzałka w prawo 4">
            <a:extLst>
              <a:ext uri="{FF2B5EF4-FFF2-40B4-BE49-F238E27FC236}">
                <a16:creationId xmlns:a16="http://schemas.microsoft.com/office/drawing/2014/main" id="{C6745AA4-443A-4F51-8B3A-2A8A7483BC25}"/>
              </a:ext>
            </a:extLst>
          </p:cNvPr>
          <p:cNvSpPr/>
          <p:nvPr/>
        </p:nvSpPr>
        <p:spPr>
          <a:xfrm>
            <a:off x="2505455" y="4184655"/>
            <a:ext cx="3097993" cy="1728216"/>
          </a:xfrm>
          <a:prstGeom prst="rightArrowCallout">
            <a:avLst>
              <a:gd name="adj1" fmla="val 25000"/>
              <a:gd name="adj2" fmla="val 20767"/>
              <a:gd name="adj3" fmla="val 25000"/>
              <a:gd name="adj4" fmla="val 6497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CD9C013-7809-4F53-A88D-2891EA500131}"/>
              </a:ext>
            </a:extLst>
          </p:cNvPr>
          <p:cNvSpPr txBox="1"/>
          <p:nvPr/>
        </p:nvSpPr>
        <p:spPr>
          <a:xfrm>
            <a:off x="5603449" y="4756375"/>
            <a:ext cx="98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0000"/>
                </a:solidFill>
              </a:rPr>
              <a:t>VS.</a:t>
            </a:r>
          </a:p>
        </p:txBody>
      </p:sp>
      <p:sp>
        <p:nvSpPr>
          <p:cNvPr id="13" name="Objaśnienie: strzałka w prawo 12">
            <a:extLst>
              <a:ext uri="{FF2B5EF4-FFF2-40B4-BE49-F238E27FC236}">
                <a16:creationId xmlns:a16="http://schemas.microsoft.com/office/drawing/2014/main" id="{A5DCCB12-A964-49FB-BDC4-F0A6877D21AA}"/>
              </a:ext>
            </a:extLst>
          </p:cNvPr>
          <p:cNvSpPr/>
          <p:nvPr/>
        </p:nvSpPr>
        <p:spPr>
          <a:xfrm rot="10800000">
            <a:off x="6237504" y="4184654"/>
            <a:ext cx="3100418" cy="1728216"/>
          </a:xfrm>
          <a:prstGeom prst="rightArrowCallout">
            <a:avLst>
              <a:gd name="adj1" fmla="val 25000"/>
              <a:gd name="adj2" fmla="val 20767"/>
              <a:gd name="adj3" fmla="val 25000"/>
              <a:gd name="adj4" fmla="val 6497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93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105067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Partnerzy biznesowi pozyskani do uczestnictwa w projekcie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8075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</a:t>
            </a:r>
            <a:r>
              <a:rPr lang="pl-PL" altLang="pl-PL" sz="2200" b="1" dirty="0">
                <a:solidFill>
                  <a:schemeClr val="tx2"/>
                </a:solidFill>
              </a:rPr>
              <a:t>5 </a:t>
            </a:r>
            <a:r>
              <a:rPr lang="pl-PL" altLang="pl-PL" sz="2200" dirty="0">
                <a:solidFill>
                  <a:schemeClr val="tx2"/>
                </a:solidFill>
              </a:rPr>
              <a:t>– punktacja: </a:t>
            </a:r>
            <a:r>
              <a:rPr lang="pl-PL" sz="2200" dirty="0">
                <a:solidFill>
                  <a:schemeClr val="tx2"/>
                </a:solidFill>
                <a:cs typeface="Arial" panose="020B0604020202020204" pitchFamily="34" charset="0"/>
              </a:rPr>
              <a:t>0, 1 albo 3 pkt., minimum: 1 pkt</a:t>
            </a:r>
          </a:p>
          <a:p>
            <a:pPr marL="0" indent="0">
              <a:buNone/>
            </a:pP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401016" y="1632204"/>
            <a:ext cx="514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 oceny: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9507D17B-01AE-4501-A7A2-A4FAE5A7CF87}"/>
              </a:ext>
            </a:extLst>
          </p:cNvPr>
          <p:cNvSpPr txBox="1">
            <a:spLocks/>
          </p:cNvSpPr>
          <p:nvPr/>
        </p:nvSpPr>
        <p:spPr>
          <a:xfrm>
            <a:off x="2190500" y="2091959"/>
            <a:ext cx="7901354" cy="36648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pozyskani partnerzy biznesowi w rolach:</a:t>
            </a:r>
          </a:p>
          <a:p>
            <a:pPr marL="269875" lvl="1" indent="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555625" lvl="1" indent="-28575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000000"/>
                </a:solidFill>
              </a:rPr>
              <a:t>	Odbiorców technologii </a:t>
            </a:r>
            <a:r>
              <a:rPr lang="pl-PL" sz="1800" dirty="0">
                <a:solidFill>
                  <a:srgbClr val="000000"/>
                </a:solidFill>
              </a:rPr>
              <a:t>(np. duże lub średnie przedsiębiorstwa, jednostki 	sektora public) </a:t>
            </a:r>
            <a:r>
              <a:rPr lang="pl-PL" sz="1800" b="1" dirty="0">
                <a:solidFill>
                  <a:schemeClr val="tx2"/>
                </a:solidFill>
              </a:rPr>
              <a:t>albo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</a:p>
          <a:p>
            <a:pPr marL="555625" lvl="1" indent="-28575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rgbClr val="000000"/>
                </a:solidFill>
              </a:rPr>
              <a:t>	Inwestorów</a:t>
            </a:r>
            <a:r>
              <a:rPr lang="pl-PL" sz="1800" dirty="0">
                <a:solidFill>
                  <a:srgbClr val="000000"/>
                </a:solidFill>
              </a:rPr>
              <a:t> (fundusze inwestycyjne)     </a:t>
            </a:r>
            <a:r>
              <a:rPr lang="pl-PL" sz="1950" b="1" dirty="0">
                <a:solidFill>
                  <a:srgbClr val="000000"/>
                </a:solidFill>
              </a:rPr>
              <a:t>jeden partner </a:t>
            </a:r>
            <a:r>
              <a:rPr lang="pl-PL" sz="1950" b="1" dirty="0">
                <a:solidFill>
                  <a:schemeClr val="tx2"/>
                </a:solidFill>
              </a:rPr>
              <a:t>– jedna rola!</a:t>
            </a:r>
          </a:p>
          <a:p>
            <a:pPr marL="269875" lvl="1" indent="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brak powiązań ze startupami i akceleratorem wg art. 6c ustawy o PARP;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opis działalności każdego z partnerów vs. planowana współpraca;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informacje na temat przewidywanej formy zaangażowania;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podpisane przez pozyskanych partnerów </a:t>
            </a:r>
            <a:r>
              <a:rPr lang="pl-PL" sz="1800" b="1" dirty="0">
                <a:solidFill>
                  <a:srgbClr val="000000"/>
                </a:solidFill>
              </a:rPr>
              <a:t>3 listy intencyjne</a:t>
            </a:r>
            <a:r>
              <a:rPr lang="pl-PL" sz="1800" dirty="0">
                <a:solidFill>
                  <a:srgbClr val="000000"/>
                </a:solidFill>
              </a:rPr>
              <a:t>.</a:t>
            </a:r>
            <a:endParaRPr lang="pl-PL" altLang="pl-PL" sz="1600" b="1" dirty="0">
              <a:solidFill>
                <a:srgbClr val="626769"/>
              </a:solidFill>
              <a:ea typeface="MS PGothic" panose="020B0600070205080204" pitchFamily="34" charset="-128"/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  <a:tabLst>
                <a:tab pos="717550" algn="l"/>
              </a:tabLst>
            </a:pPr>
            <a:r>
              <a:rPr lang="pl-PL" altLang="pl-PL" sz="12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24F2701-0A2E-438E-B4FF-085E255A5998}"/>
              </a:ext>
            </a:extLst>
          </p:cNvPr>
          <p:cNvSpPr/>
          <p:nvPr/>
        </p:nvSpPr>
        <p:spPr>
          <a:xfrm>
            <a:off x="6661570" y="3218688"/>
            <a:ext cx="3012782" cy="6343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72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 akceleracji dotyczy rozwiązań wpisujących się w Krajową Inteligentną Specjalizację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957762"/>
            <a:ext cx="673587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6 </a:t>
            </a:r>
            <a:r>
              <a:rPr lang="pl-PL" altLang="pl-PL" sz="2200" dirty="0">
                <a:solidFill>
                  <a:srgbClr val="C00000"/>
                </a:solidFill>
              </a:rPr>
              <a:t>– punktacja: 0 albo 1 pkt, minimum: 1 pkt</a:t>
            </a:r>
            <a:r>
              <a:rPr lang="pl-PL" altLang="pl-PL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773888" y="2003409"/>
            <a:ext cx="421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0E83E74F-60D4-42D3-8630-FD9460B74375}"/>
              </a:ext>
            </a:extLst>
          </p:cNvPr>
          <p:cNvSpPr txBox="1">
            <a:spLocks/>
          </p:cNvSpPr>
          <p:nvPr/>
        </p:nvSpPr>
        <p:spPr>
          <a:xfrm>
            <a:off x="2350474" y="1545844"/>
            <a:ext cx="6735872" cy="30228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endParaRPr lang="pl-PL" sz="1800" dirty="0"/>
          </a:p>
          <a:p>
            <a:pPr marL="269875" lvl="1" indent="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endParaRPr lang="pl-PL" sz="1800" dirty="0"/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obszary tematyczne programu akceleracji wpisują się w dokument strategiczny pn. </a:t>
            </a:r>
            <a:r>
              <a:rPr lang="pl-PL" sz="1800" b="1" dirty="0">
                <a:solidFill>
                  <a:srgbClr val="000000"/>
                </a:solidFill>
              </a:rPr>
              <a:t>Krajowa Inteligentna Specjalizacja</a:t>
            </a:r>
            <a:endParaRPr lang="pl-PL" sz="1800" dirty="0">
              <a:solidFill>
                <a:srgbClr val="000000"/>
              </a:solidFill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  <a:tabLst>
                <a:tab pos="717550" algn="l"/>
              </a:tabLst>
            </a:pPr>
            <a:r>
              <a:rPr lang="pl-PL" altLang="pl-PL" sz="18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od 1 stycznia 2020 r. nowa lista KIS 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(zmiana numeracji i nazewnictwa grup)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6B9241D-B068-49F0-B796-C03E8503A4A7}"/>
              </a:ext>
            </a:extLst>
          </p:cNvPr>
          <p:cNvSpPr/>
          <p:nvPr/>
        </p:nvSpPr>
        <p:spPr>
          <a:xfrm>
            <a:off x="4401136" y="5301386"/>
            <a:ext cx="301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</a:rPr>
              <a:t>https://smart.gov.pl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6F6FFA8-C42A-48AC-8F4F-20B7A9E68B87}"/>
              </a:ext>
            </a:extLst>
          </p:cNvPr>
          <p:cNvSpPr/>
          <p:nvPr/>
        </p:nvSpPr>
        <p:spPr>
          <a:xfrm>
            <a:off x="4277648" y="5245291"/>
            <a:ext cx="3012782" cy="6343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05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6274752" y="4380375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Wydatki kwalifikowalne są uzasadnione i racjonalne oraz zgodne z obowiązującymi limitami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8075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7 </a:t>
            </a:r>
            <a:r>
              <a:rPr lang="pl-PL" altLang="pl-PL" sz="2200" dirty="0">
                <a:solidFill>
                  <a:srgbClr val="C00000"/>
                </a:solidFill>
              </a:rPr>
              <a:t>– punktacja: 0 albo 1 pkt, minimum: 1 pkt</a:t>
            </a:r>
          </a:p>
          <a:p>
            <a:pPr marL="0" indent="0">
              <a:buNone/>
            </a:pP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618440" y="1626009"/>
            <a:ext cx="421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DC3D97F2-9171-455A-85BD-49A2DE08BCFE}"/>
              </a:ext>
            </a:extLst>
          </p:cNvPr>
          <p:cNvSpPr txBox="1">
            <a:spLocks/>
          </p:cNvSpPr>
          <p:nvPr/>
        </p:nvSpPr>
        <p:spPr>
          <a:xfrm>
            <a:off x="1915270" y="1844675"/>
            <a:ext cx="7768226" cy="41639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000000"/>
                </a:solidFill>
              </a:rPr>
              <a:t>Uzasadnione</a:t>
            </a:r>
            <a:r>
              <a:rPr lang="pl-PL" sz="1800" dirty="0">
                <a:solidFill>
                  <a:srgbClr val="000000"/>
                </a:solidFill>
              </a:rPr>
              <a:t> – wykaż konieczność poniesienia każdego wydatku i jego związek z planowanym przedsięwzięciem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000000"/>
                </a:solidFill>
              </a:rPr>
              <a:t>Racjonalne</a:t>
            </a:r>
            <a:r>
              <a:rPr lang="pl-PL" sz="1800" dirty="0">
                <a:solidFill>
                  <a:srgbClr val="000000"/>
                </a:solidFill>
              </a:rPr>
              <a:t> - wykaż sposób szacowania, wydatki nie mogą być zawyżone, ani zaniżone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Kwoty wydatków zgodne z </a:t>
            </a:r>
            <a:r>
              <a:rPr lang="pl-PL" sz="1800" b="1" dirty="0">
                <a:solidFill>
                  <a:srgbClr val="000000"/>
                </a:solidFill>
              </a:rPr>
              <a:t>limitami</a:t>
            </a:r>
            <a:r>
              <a:rPr lang="pl-PL" sz="1800" dirty="0">
                <a:solidFill>
                  <a:srgbClr val="000000"/>
                </a:solidFill>
              </a:rPr>
              <a:t>: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a) kwota dofinansowania projektu </a:t>
            </a:r>
            <a:r>
              <a:rPr lang="pl-PL" sz="1800" b="1" dirty="0">
                <a:solidFill>
                  <a:schemeClr val="tx2"/>
                </a:solidFill>
              </a:rPr>
              <a:t>nie mniejsza, niż 7 mln PLN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b) wydatki operacyjne nie przekraczają </a:t>
            </a:r>
            <a:r>
              <a:rPr lang="pl-PL" sz="1800" b="1" dirty="0">
                <a:solidFill>
                  <a:schemeClr val="tx2"/>
                </a:solidFill>
              </a:rPr>
              <a:t>20% wyd. kwalifikowanych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c) dofinansowanie wydatków operacyjnych </a:t>
            </a:r>
            <a:r>
              <a:rPr lang="pl-PL" sz="1800" b="1" dirty="0">
                <a:solidFill>
                  <a:schemeClr val="tx2"/>
                </a:solidFill>
              </a:rPr>
              <a:t>max. 80% wyd. kwalifikowanych</a:t>
            </a:r>
          </a:p>
          <a:p>
            <a:pPr marL="269875" lvl="1" indent="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26769"/>
              </a:solidFill>
              <a:ea typeface="MS PGothic" panose="020B0600070205080204" pitchFamily="34" charset="-128"/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  <a:tabLst>
                <a:tab pos="717550" algn="l"/>
              </a:tabLst>
            </a:pPr>
            <a:r>
              <a:rPr lang="pl-PL" altLang="pl-PL" sz="12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292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6274752" y="4380375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Wskaźniki projektu są obiektywnie weryfikowalne i odzwierciedlają założone cele projektu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8075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chemeClr val="tx2"/>
                </a:solidFill>
              </a:rPr>
              <a:t>Kryterium nr 8 </a:t>
            </a:r>
            <a:r>
              <a:rPr lang="pl-PL" altLang="pl-PL" sz="2200" dirty="0">
                <a:solidFill>
                  <a:schemeClr val="tx2"/>
                </a:solidFill>
              </a:rPr>
              <a:t>– punktacja: </a:t>
            </a:r>
            <a:r>
              <a:rPr lang="pl-PL" sz="2200" dirty="0">
                <a:solidFill>
                  <a:schemeClr val="tx2"/>
                </a:solidFill>
                <a:cs typeface="Arial" panose="020B0604020202020204" pitchFamily="34" charset="0"/>
              </a:rPr>
              <a:t>0 albo 1 pkt, minimum: 1 pkt</a:t>
            </a:r>
          </a:p>
          <a:p>
            <a:pPr marL="0" indent="0">
              <a:buNone/>
            </a:pP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246940" y="1444034"/>
            <a:ext cx="421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63C875D8-C698-4E70-8CF8-0E5EA20E79AC}"/>
              </a:ext>
            </a:extLst>
          </p:cNvPr>
          <p:cNvSpPr txBox="1">
            <a:spLocks/>
          </p:cNvSpPr>
          <p:nvPr/>
        </p:nvSpPr>
        <p:spPr>
          <a:xfrm>
            <a:off x="1812543" y="2084855"/>
            <a:ext cx="7779513" cy="4297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0000"/>
                </a:solidFill>
              </a:rPr>
              <a:t>Wskaźniki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b="1" dirty="0">
                <a:solidFill>
                  <a:srgbClr val="000000"/>
                </a:solidFill>
              </a:rPr>
              <a:t>produktu</a:t>
            </a:r>
            <a:r>
              <a:rPr lang="pl-PL" sz="1600" dirty="0">
                <a:solidFill>
                  <a:srgbClr val="000000"/>
                </a:solidFill>
              </a:rPr>
              <a:t>: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*Liczba przedsiębiorstw otrzymujących wsparcie / dotacje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*Liczba przedsiębiorstw wspartych w zakresie doradztwa specjalistycznego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*Liczba przedsiębiorstw zaangażowanych w roli Odbiorców technologii/ Inwestora prywatnego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0000"/>
                </a:solidFill>
              </a:rPr>
              <a:t>Wskaźniki rezultatu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*Liczba rozwiązań wypracowanych przez startupy we współpracy z Odbiorcą technologii/Inwestorem 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0000"/>
                </a:solidFill>
              </a:rPr>
              <a:t>W przypadku nieosiągnięcia wskaźników projektu, dofinansowanie może zostać obniżone proporcjonalnie do stopnia nieosiągnięcia wskaźników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0000"/>
                </a:solidFill>
              </a:rPr>
              <a:t>Wskaźniki informacyjne </a:t>
            </a:r>
            <a:r>
              <a:rPr lang="pl-PL" sz="1600" dirty="0">
                <a:solidFill>
                  <a:srgbClr val="000000"/>
                </a:solidFill>
              </a:rPr>
              <a:t>nie stanowią przedmiotu rozliczenia projektu</a:t>
            </a:r>
          </a:p>
          <a:p>
            <a:pPr marL="269875" lvl="1" indent="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26769"/>
              </a:solidFill>
              <a:ea typeface="MS PGothic" panose="020B0600070205080204" pitchFamily="34" charset="-128"/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  <a:tabLst>
                <a:tab pos="717550" algn="l"/>
              </a:tabLst>
            </a:pPr>
            <a:r>
              <a:rPr lang="pl-PL" altLang="pl-PL" sz="16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298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6274752" y="4380375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Projekt jest zgodny z zasadami horyzontalnymi wymienionymi w art. 7 i 8 rozporządzenia Parlamentu Europejskiego i Rady (UE) nr 1303/2013 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1918816" y="1187412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9 </a:t>
            </a:r>
            <a:r>
              <a:rPr lang="pl-PL" altLang="pl-PL" sz="2200" dirty="0">
                <a:solidFill>
                  <a:srgbClr val="C00000"/>
                </a:solidFill>
              </a:rPr>
              <a:t>– punktacja: 0 albo 1 pkt, minimum: 1 pkt</a:t>
            </a:r>
          </a:p>
          <a:p>
            <a:pPr marL="0" indent="0">
              <a:buNone/>
            </a:pP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773888" y="2003409"/>
            <a:ext cx="421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elementy:</a:t>
            </a:r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4EC6FA0B-89C0-45DF-80F2-68BE47E2D675}"/>
              </a:ext>
            </a:extLst>
          </p:cNvPr>
          <p:cNvSpPr txBox="1">
            <a:spLocks/>
          </p:cNvSpPr>
          <p:nvPr/>
        </p:nvSpPr>
        <p:spPr>
          <a:xfrm>
            <a:off x="2181478" y="3862132"/>
            <a:ext cx="7057525" cy="21363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promowanie </a:t>
            </a:r>
            <a:r>
              <a:rPr lang="pl-PL" sz="1800" b="1" dirty="0">
                <a:solidFill>
                  <a:srgbClr val="000000"/>
                </a:solidFill>
              </a:rPr>
              <a:t>równości szans kobiet i mężczyzn </a:t>
            </a:r>
            <a:r>
              <a:rPr lang="pl-PL" sz="1800" dirty="0">
                <a:solidFill>
                  <a:srgbClr val="000000"/>
                </a:solidFill>
              </a:rPr>
              <a:t>oraz </a:t>
            </a:r>
            <a:r>
              <a:rPr lang="pl-PL" sz="1800" b="1" dirty="0">
                <a:solidFill>
                  <a:srgbClr val="000000"/>
                </a:solidFill>
              </a:rPr>
              <a:t>niedyskryminacji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wymagany pozytywny wpływ na realizację zasady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*w wyjątkowych sytuacjach dopuszczalne jest uznanie neutralności </a:t>
            </a:r>
          </a:p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000000"/>
                </a:solidFill>
              </a:rPr>
              <a:t>zrównoważony rozwój</a:t>
            </a:r>
            <a:br>
              <a:rPr lang="pl-PL" sz="1800" dirty="0">
                <a:solidFill>
                  <a:srgbClr val="000000"/>
                </a:solidFill>
              </a:rPr>
            </a:br>
            <a:r>
              <a:rPr lang="pl-PL" sz="1800" dirty="0">
                <a:solidFill>
                  <a:srgbClr val="000000"/>
                </a:solidFill>
              </a:rPr>
              <a:t>wsparcie nie może być udzielone na projekty prowadzące do degradacji lub znacznego pogorszenia stanu środowiska naturalnego</a:t>
            </a:r>
          </a:p>
          <a:p>
            <a:pPr marL="269875" lvl="1" indent="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269875" lvl="1" indent="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26769"/>
              </a:solidFill>
              <a:ea typeface="MS PGothic" panose="020B0600070205080204" pitchFamily="34" charset="-128"/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Arial" panose="020B0604020202020204" pitchFamily="34" charset="0"/>
              <a:buNone/>
              <a:tabLst>
                <a:tab pos="717550" algn="l"/>
              </a:tabLst>
            </a:pPr>
            <a:r>
              <a:rPr lang="pl-PL" altLang="pl-PL" sz="12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200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381953" y="1300479"/>
            <a:ext cx="3560127" cy="1354329"/>
          </a:xfrm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pl-PL" dirty="0">
                <a:solidFill>
                  <a:schemeClr val="tx2"/>
                </a:solidFill>
              </a:rPr>
              <a:t>Adres</a:t>
            </a:r>
          </a:p>
          <a:p>
            <a:pPr>
              <a:spcBef>
                <a:spcPts val="600"/>
              </a:spcBef>
            </a:pPr>
            <a:r>
              <a:rPr lang="pl-PL" dirty="0"/>
              <a:t>Polska Agencja Rozwoju Przedsiębiorczości</a:t>
            </a:r>
          </a:p>
          <a:p>
            <a:pPr>
              <a:spcBef>
                <a:spcPts val="600"/>
              </a:spcBef>
            </a:pPr>
            <a:r>
              <a:rPr lang="pl-PL" dirty="0"/>
              <a:t>ul. Pańska 81/83</a:t>
            </a:r>
          </a:p>
          <a:p>
            <a:pPr>
              <a:spcBef>
                <a:spcPts val="600"/>
              </a:spcBef>
            </a:pPr>
            <a:r>
              <a:rPr lang="pl-PL" dirty="0"/>
              <a:t>00-834 Warszawa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3352801" y="2479040"/>
            <a:ext cx="5105024" cy="2748712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600"/>
              </a:spcBef>
            </a:pPr>
            <a:r>
              <a:rPr lang="pl-PL" sz="3200" b="1" dirty="0" err="1">
                <a:solidFill>
                  <a:schemeClr val="tx2"/>
                </a:solidFill>
              </a:rPr>
              <a:t>Informatorium</a:t>
            </a:r>
            <a:r>
              <a:rPr lang="pl-PL" sz="3200" b="1" dirty="0"/>
              <a:t> </a:t>
            </a:r>
          </a:p>
          <a:p>
            <a:pPr algn="ctr">
              <a:spcBef>
                <a:spcPts val="600"/>
              </a:spcBef>
            </a:pPr>
            <a:endParaRPr lang="pl-PL" sz="3200" b="1" dirty="0"/>
          </a:p>
          <a:p>
            <a:pPr algn="ctr">
              <a:spcBef>
                <a:spcPts val="600"/>
              </a:spcBef>
            </a:pPr>
            <a:r>
              <a:rPr lang="de-DE" sz="3200" dirty="0"/>
              <a:t>tel.: (22) </a:t>
            </a:r>
            <a:r>
              <a:rPr lang="pl-PL" sz="3200" dirty="0"/>
              <a:t>574 </a:t>
            </a:r>
            <a:r>
              <a:rPr lang="de-DE" sz="3200" dirty="0"/>
              <a:t>0</a:t>
            </a:r>
            <a:r>
              <a:rPr lang="pl-PL" sz="3200" dirty="0"/>
              <a:t>7</a:t>
            </a:r>
            <a:r>
              <a:rPr lang="de-DE" sz="3200" dirty="0"/>
              <a:t> 0</a:t>
            </a:r>
            <a:r>
              <a:rPr lang="pl-PL" sz="3200" dirty="0"/>
              <a:t>7</a:t>
            </a:r>
          </a:p>
          <a:p>
            <a:pPr algn="ctr">
              <a:spcBef>
                <a:spcPts val="600"/>
              </a:spcBef>
            </a:pPr>
            <a:r>
              <a:rPr lang="pl-PL" sz="3200" dirty="0"/>
              <a:t>Infolinia PARP: </a:t>
            </a:r>
            <a:r>
              <a:rPr lang="it-IT" sz="3200" dirty="0"/>
              <a:t>0 801 332 202</a:t>
            </a:r>
            <a:endParaRPr lang="pl-PL" sz="3200" dirty="0"/>
          </a:p>
          <a:p>
            <a:pPr algn="ctr">
              <a:spcBef>
                <a:spcPts val="600"/>
              </a:spcBef>
            </a:pPr>
            <a:r>
              <a:rPr lang="pl-PL" sz="3200" dirty="0"/>
              <a:t>e-mail: </a:t>
            </a:r>
            <a:r>
              <a:rPr lang="pl-PL" sz="3200" dirty="0">
                <a:hlinkClick r:id="rId2"/>
              </a:rPr>
              <a:t>info@parp.gov.pl</a:t>
            </a:r>
            <a:r>
              <a:rPr lang="pl-PL" sz="3200" dirty="0"/>
              <a:t> </a:t>
            </a:r>
          </a:p>
          <a:p>
            <a:pPr algn="ctr">
              <a:spcBef>
                <a:spcPts val="600"/>
              </a:spcBef>
            </a:pPr>
            <a:r>
              <a:rPr lang="pl-PL" sz="3200" dirty="0">
                <a:hlinkClick r:id="rId3"/>
              </a:rPr>
              <a:t>www.parp.gov.pl</a:t>
            </a:r>
            <a:r>
              <a:rPr lang="pl-PL" sz="3200" dirty="0"/>
              <a:t> </a:t>
            </a:r>
          </a:p>
          <a:p>
            <a:pPr algn="ctr">
              <a:spcBef>
                <a:spcPts val="600"/>
              </a:spcBef>
            </a:pPr>
            <a:endParaRPr lang="pl-PL" dirty="0"/>
          </a:p>
          <a:p>
            <a:pPr algn="ctr">
              <a:spcBef>
                <a:spcPts val="600"/>
              </a:spcBef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88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13">
            <a:extLst>
              <a:ext uri="{FF2B5EF4-FFF2-40B4-BE49-F238E27FC236}">
                <a16:creationId xmlns:a16="http://schemas.microsoft.com/office/drawing/2014/main" id="{73CFF8E4-DDDE-4E08-907E-3F7D85F0EA9C}"/>
              </a:ext>
            </a:extLst>
          </p:cNvPr>
          <p:cNvSpPr/>
          <p:nvPr/>
        </p:nvSpPr>
        <p:spPr>
          <a:xfrm>
            <a:off x="3922033" y="3231916"/>
            <a:ext cx="5038539" cy="53294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pl-PL" dirty="0">
                <a:solidFill>
                  <a:srgbClr val="626769">
                    <a:lumMod val="50000"/>
                  </a:srgbClr>
                </a:solidFill>
                <a:latin typeface="Calibri"/>
              </a:rPr>
              <a:t>zakończenie naboru wniosków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442912" y="1125538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C24C3FAE-7768-4F88-91AC-1C233BDDE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0036" y="4333229"/>
            <a:ext cx="7929350" cy="141648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br>
              <a:rPr lang="pl-PL" sz="1700" b="1" dirty="0"/>
            </a:br>
            <a:endParaRPr lang="pl-PL" sz="1700" b="1" dirty="0"/>
          </a:p>
          <a:p>
            <a:pPr>
              <a:lnSpc>
                <a:spcPct val="130000"/>
              </a:lnSpc>
            </a:pPr>
            <a:endParaRPr lang="pl-PL" sz="1700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pl-PL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2"/>
                </a:solidFill>
              </a:rPr>
              <a:t> 60 mln zł – </a:t>
            </a:r>
            <a:r>
              <a:rPr lang="pl-PL" sz="2400" b="1" dirty="0">
                <a:solidFill>
                  <a:srgbClr val="000000"/>
                </a:solidFill>
              </a:rPr>
              <a:t>dostępna alokacja</a:t>
            </a:r>
          </a:p>
          <a:p>
            <a:pPr marL="285750" indent="-285750">
              <a:lnSpc>
                <a:spcPct val="13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C00000"/>
                </a:solidFill>
              </a:rPr>
              <a:t> min. 7 mln zł -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dofinansowanie projektu</a:t>
            </a:r>
          </a:p>
          <a:p>
            <a:pPr marL="285750" indent="-285750">
              <a:lnSpc>
                <a:spcPct val="13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2"/>
                </a:solidFill>
              </a:rPr>
              <a:t> 300 tys. zł – </a:t>
            </a:r>
            <a:r>
              <a:rPr lang="pl-PL" sz="2400" b="1" dirty="0">
                <a:solidFill>
                  <a:srgbClr val="000000"/>
                </a:solidFill>
              </a:rPr>
              <a:t>maksymalna łączna kwota grantu dla startupu</a:t>
            </a:r>
          </a:p>
        </p:txBody>
      </p:sp>
      <p:sp>
        <p:nvSpPr>
          <p:cNvPr id="13" name="Prostokąt zaokrąglony 12">
            <a:extLst>
              <a:ext uri="{FF2B5EF4-FFF2-40B4-BE49-F238E27FC236}">
                <a16:creationId xmlns:a16="http://schemas.microsoft.com/office/drawing/2014/main" id="{FB4AE798-BA78-4ABA-833B-0DE16687B695}"/>
              </a:ext>
            </a:extLst>
          </p:cNvPr>
          <p:cNvSpPr/>
          <p:nvPr/>
        </p:nvSpPr>
        <p:spPr>
          <a:xfrm>
            <a:off x="3922033" y="1524346"/>
            <a:ext cx="5020250" cy="46617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dirty="0">
                <a:solidFill>
                  <a:srgbClr val="626769">
                    <a:lumMod val="50000"/>
                  </a:srgbClr>
                </a:solidFill>
                <a:latin typeface="Calibri"/>
              </a:rPr>
              <a:t>ogłoszenie konkursu nr 1/2020</a:t>
            </a:r>
            <a:endParaRPr lang="pl-PL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281D60E3-D705-4563-859D-13C0EAF7D563}"/>
              </a:ext>
            </a:extLst>
          </p:cNvPr>
          <p:cNvSpPr/>
          <p:nvPr/>
        </p:nvSpPr>
        <p:spPr>
          <a:xfrm>
            <a:off x="3811148" y="2388574"/>
            <a:ext cx="5131135" cy="55055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pl-PL" dirty="0">
                <a:solidFill>
                  <a:srgbClr val="626769">
                    <a:lumMod val="50000"/>
                  </a:srgbClr>
                </a:solidFill>
                <a:latin typeface="Calibri"/>
              </a:rPr>
              <a:t>rozpoczęcie naboru wniosków</a:t>
            </a:r>
          </a:p>
        </p:txBody>
      </p:sp>
      <p:sp>
        <p:nvSpPr>
          <p:cNvPr id="15" name="Prostokąt zaokrąglony 8">
            <a:extLst>
              <a:ext uri="{FF2B5EF4-FFF2-40B4-BE49-F238E27FC236}">
                <a16:creationId xmlns:a16="http://schemas.microsoft.com/office/drawing/2014/main" id="{40C4884F-B23D-4C25-89A3-BEB236A46A09}"/>
              </a:ext>
            </a:extLst>
          </p:cNvPr>
          <p:cNvSpPr/>
          <p:nvPr/>
        </p:nvSpPr>
        <p:spPr>
          <a:xfrm>
            <a:off x="1530036" y="1383870"/>
            <a:ext cx="2662479" cy="71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</a:rPr>
              <a:t>28 października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rostokąt zaokrąglony 10">
            <a:extLst>
              <a:ext uri="{FF2B5EF4-FFF2-40B4-BE49-F238E27FC236}">
                <a16:creationId xmlns:a16="http://schemas.microsoft.com/office/drawing/2014/main" id="{3DF08E4D-BAB9-428A-8BFD-AA918E741987}"/>
              </a:ext>
            </a:extLst>
          </p:cNvPr>
          <p:cNvSpPr/>
          <p:nvPr/>
        </p:nvSpPr>
        <p:spPr>
          <a:xfrm>
            <a:off x="1530036" y="2298072"/>
            <a:ext cx="2662479" cy="71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</a:rPr>
              <a:t>18 listopada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rostokąt zaokrąglony 10">
            <a:extLst>
              <a:ext uri="{FF2B5EF4-FFF2-40B4-BE49-F238E27FC236}">
                <a16:creationId xmlns:a16="http://schemas.microsoft.com/office/drawing/2014/main" id="{D91D12A6-01E2-4D80-A472-0479EFF29F6D}"/>
              </a:ext>
            </a:extLst>
          </p:cNvPr>
          <p:cNvSpPr/>
          <p:nvPr/>
        </p:nvSpPr>
        <p:spPr>
          <a:xfrm>
            <a:off x="1491992" y="3143903"/>
            <a:ext cx="2700523" cy="71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2400" b="1" dirty="0">
                <a:solidFill>
                  <a:srgbClr val="FFFFFF"/>
                </a:solidFill>
                <a:latin typeface="Calibri"/>
              </a:rPr>
              <a:t>9 grudnia</a:t>
            </a:r>
            <a:endParaRPr lang="pl-PL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81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442912" y="1125538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53A84ABB-7266-4BF2-A71A-DDB9C90D8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1295"/>
              </p:ext>
            </p:extLst>
          </p:nvPr>
        </p:nvGraphicFramePr>
        <p:xfrm>
          <a:off x="640634" y="1248424"/>
          <a:ext cx="8803757" cy="419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7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n-lt"/>
                        </a:rPr>
                        <a:t>Lp.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n-lt"/>
                        </a:rPr>
                        <a:t>Nazwa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n-lt"/>
                        </a:rPr>
                        <a:t>Liczba punktów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+mn-lt"/>
                        </a:rPr>
                        <a:t>Wymagane minimum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69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latin typeface="+mn-lt"/>
                        </a:rPr>
                        <a:t>Kwalifikowalność Wnioskodawcy oraz przedmiotu projektu w ramach działania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latin typeface="+mn-lt"/>
                        </a:rPr>
                        <a:t>0 albo 1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74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Koncepcja programu akceleracji Poland </a:t>
                      </a:r>
                      <a:r>
                        <a:rPr lang="pl-PL" sz="13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Prize</a:t>
                      </a:r>
                      <a:endParaRPr lang="pl-PL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latin typeface="+mn-lt"/>
                        </a:rPr>
                        <a:t>0, 2, 4 albo 6 pkt.</a:t>
                      </a:r>
                      <a:endParaRPr lang="pl-PL" sz="13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pkt.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69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Zasoby i potencjał Wnioskodawcy do zarządzania i realizacji projektu grantowego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 1 albo 2 pkt.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69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Zasoby i potencjał Wnioskodawcy do realizacji programu akceleracji Poland </a:t>
                      </a:r>
                      <a:r>
                        <a:rPr lang="pl-PL" sz="13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Prize</a:t>
                      </a:r>
                      <a:endParaRPr lang="pl-PL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 1 albo 3 pkt.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latin typeface="+mn-lt"/>
                        </a:rPr>
                        <a:t>1 pkt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65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3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Partnerzy biznesowi pozyskani do uczestnictwa w projekcie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 1 albo 3 pkt.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781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Program akceleracji dotyczy rozwiązań wpisujących się w Krajową Inteligentną Specjalizację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0 albo 1 pkt</a:t>
                      </a:r>
                      <a:endParaRPr lang="pl-PL" sz="13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781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Wydatki kwalifikowalne są uzasadnione i racjonalne oraz zgodne z obowiązującymi limitami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albo 1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89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Wskaźniki projektu są obiektywnie weryfikowalne i odzwierciedlają założone cele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albo 1 pkt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3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781">
                <a:tc>
                  <a:txBody>
                    <a:bodyPr/>
                    <a:lstStyle/>
                    <a:p>
                      <a:pPr algn="just"/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Projekt jest zgodny z zasadami horyzontalnymi wymienionymi w art. 7 i 8 rozporządzenia Parlamentu Europejskiego i Rady (UE) nr 1303/2013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albo 1 pkt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A0F9C514-7C47-49AA-B690-238E223B2984}"/>
              </a:ext>
            </a:extLst>
          </p:cNvPr>
          <p:cNvSpPr/>
          <p:nvPr/>
        </p:nvSpPr>
        <p:spPr>
          <a:xfrm>
            <a:off x="9444391" y="475488"/>
            <a:ext cx="778601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6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6274752" y="4380375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Kwalifikowalność Wnioskodawcy oraz przedmiotu projektu w ramach działania </a:t>
            </a: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8075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1 </a:t>
            </a:r>
            <a:r>
              <a:rPr lang="pl-PL" altLang="pl-PL" sz="2200" dirty="0">
                <a:solidFill>
                  <a:srgbClr val="C00000"/>
                </a:solidFill>
              </a:rPr>
              <a:t>– punktacja: 0 lub 1 pkt; minimum: 1 pkt 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459196D-986D-49A9-AF35-80674A3682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7081" y="2808179"/>
            <a:ext cx="6500335" cy="2280491"/>
          </a:xfrm>
        </p:spPr>
        <p:txBody>
          <a:bodyPr>
            <a:noAutofit/>
          </a:bodyPr>
          <a:lstStyle/>
          <a:p>
            <a:pPr marL="555625" lvl="1" indent="-28575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0000"/>
                </a:solidFill>
              </a:rPr>
              <a:t>podmiot działający </a:t>
            </a:r>
            <a:r>
              <a:rPr lang="pl-PL" sz="2000" b="1" dirty="0">
                <a:solidFill>
                  <a:srgbClr val="000000"/>
                </a:solidFill>
              </a:rPr>
              <a:t>na rzecz rozwoju gospodarczego</a:t>
            </a:r>
            <a:r>
              <a:rPr lang="pl-PL" sz="2000" dirty="0">
                <a:solidFill>
                  <a:srgbClr val="000000"/>
                </a:solidFill>
              </a:rPr>
              <a:t> lub podmiot działający </a:t>
            </a:r>
            <a:r>
              <a:rPr lang="pl-PL" sz="2000" b="1" dirty="0">
                <a:solidFill>
                  <a:srgbClr val="000000"/>
                </a:solidFill>
              </a:rPr>
              <a:t>na rzecz innowacyjności</a:t>
            </a:r>
          </a:p>
          <a:p>
            <a:pPr marL="269875" lvl="1" indent="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endParaRPr lang="pl-PL" altLang="pl-PL" sz="20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555625" lvl="1" indent="-285750" defTabSz="914400"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Font typeface="Wingdings" panose="05000000000000000000" pitchFamily="2" charset="2"/>
              <a:buChar char="ü"/>
            </a:pPr>
            <a:r>
              <a:rPr lang="pl-PL" altLang="pl-PL" sz="2000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brak wykluczenia</a:t>
            </a:r>
            <a:r>
              <a:rPr lang="pl-PL" altLang="pl-PL" sz="2000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 z możliwości uzyskania wsparcia</a:t>
            </a:r>
          </a:p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endParaRPr lang="pl-PL" altLang="pl-PL" sz="1600" b="1" dirty="0">
              <a:solidFill>
                <a:srgbClr val="626769"/>
              </a:solidFill>
              <a:ea typeface="MS PGothic" panose="020B0600070205080204" pitchFamily="34" charset="-128"/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  <a:tabLst>
                <a:tab pos="717550" algn="l"/>
              </a:tabLst>
            </a:pPr>
            <a:r>
              <a:rPr lang="pl-PL" altLang="pl-PL" sz="12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773888" y="2003409"/>
            <a:ext cx="4925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sz="2000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kryterium - kluczowe elementy</a:t>
            </a:r>
          </a:p>
        </p:txBody>
      </p:sp>
    </p:spTree>
    <p:extLst>
      <p:ext uri="{BB962C8B-B14F-4D97-AF65-F5344CB8AC3E}">
        <p14:creationId xmlns:p14="http://schemas.microsoft.com/office/powerpoint/2010/main" val="380652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39003" y="78059"/>
            <a:ext cx="2848919" cy="17666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06737A5-8735-4C72-8DD0-228ED704F03D}"/>
              </a:ext>
            </a:extLst>
          </p:cNvPr>
          <p:cNvSpPr/>
          <p:nvPr/>
        </p:nvSpPr>
        <p:spPr>
          <a:xfrm>
            <a:off x="10091854" y="78059"/>
            <a:ext cx="1996068" cy="9027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9CF28468-E328-4787-98EB-F49CEBA738A3}"/>
              </a:ext>
            </a:extLst>
          </p:cNvPr>
          <p:cNvSpPr txBox="1">
            <a:spLocks/>
          </p:cNvSpPr>
          <p:nvPr/>
        </p:nvSpPr>
        <p:spPr>
          <a:xfrm>
            <a:off x="6274752" y="4380375"/>
            <a:ext cx="11401085" cy="719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 descr="Szary prostokąt z tekstem: Kwalifikowalność wnioskodawcy w ramach poddziałania 1.1.2 POPW&#10;" title="Nazwa kryterium nr 1">
            <a:extLst>
              <a:ext uri="{FF2B5EF4-FFF2-40B4-BE49-F238E27FC236}">
                <a16:creationId xmlns:a16="http://schemas.microsoft.com/office/drawing/2014/main" id="{D625FAEA-36CC-48F4-A046-AFA312EB6363}"/>
              </a:ext>
            </a:extLst>
          </p:cNvPr>
          <p:cNvSpPr>
            <a:spLocks/>
          </p:cNvSpPr>
          <p:nvPr/>
        </p:nvSpPr>
        <p:spPr bwMode="auto">
          <a:xfrm>
            <a:off x="0" y="1844675"/>
            <a:ext cx="1812543" cy="403491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26769"/>
          </a:solidFill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5A1BD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2BACF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1" indent="-180975" algn="ctr" defTabSz="914400" eaLnBrk="0" fontAlgn="base" hangingPunct="0">
              <a:spcAft>
                <a:spcPct val="0"/>
              </a:spcAft>
              <a:buNone/>
              <a:defRPr/>
            </a:pPr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Koncepcja programu akceleracji Poland </a:t>
            </a:r>
            <a:r>
              <a:rPr lang="pl-PL" altLang="pl-PL" sz="2400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Prize</a:t>
            </a:r>
            <a:endParaRPr lang="pl-PL" altLang="pl-PL" sz="24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ymbol zastępczy zawartości 19">
            <a:extLst>
              <a:ext uri="{FF2B5EF4-FFF2-40B4-BE49-F238E27FC236}">
                <a16:creationId xmlns:a16="http://schemas.microsoft.com/office/drawing/2014/main" id="{794BD1A8-59EF-40E9-B0EE-DF3C11233FCC}"/>
              </a:ext>
            </a:extLst>
          </p:cNvPr>
          <p:cNvSpPr txBox="1">
            <a:spLocks/>
          </p:cNvSpPr>
          <p:nvPr/>
        </p:nvSpPr>
        <p:spPr>
          <a:xfrm>
            <a:off x="2618440" y="1038075"/>
            <a:ext cx="8045022" cy="374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200" b="1" dirty="0">
                <a:solidFill>
                  <a:srgbClr val="C00000"/>
                </a:solidFill>
              </a:rPr>
              <a:t>Kryterium nr 2 </a:t>
            </a:r>
            <a:r>
              <a:rPr lang="pl-PL" altLang="pl-PL" sz="2200" dirty="0">
                <a:solidFill>
                  <a:srgbClr val="C00000"/>
                </a:solidFill>
              </a:rPr>
              <a:t>– punktacja: 0, 2, 4 albo 6 pkt.; minimum: 4 pkt.</a:t>
            </a:r>
          </a:p>
          <a:p>
            <a:pPr marL="0" indent="0">
              <a:buNone/>
            </a:pP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459196D-986D-49A9-AF35-80674A3682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8440" y="1844675"/>
            <a:ext cx="6266835" cy="2011705"/>
          </a:xfrm>
        </p:spPr>
        <p:txBody>
          <a:bodyPr>
            <a:noAutofit/>
          </a:bodyPr>
          <a:lstStyle/>
          <a:p>
            <a:pPr marL="269875" lvl="1" indent="0" fontAlgn="t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r>
              <a:rPr lang="pl-PL" sz="1800" dirty="0">
                <a:solidFill>
                  <a:srgbClr val="000000"/>
                </a:solidFill>
              </a:rPr>
              <a:t>Koncepcja:</a:t>
            </a:r>
          </a:p>
          <a:p>
            <a:pPr marL="269875" lvl="1" indent="0" fontAlgn="t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None/>
            </a:pPr>
            <a:endParaRPr lang="pl-PL" sz="1200" dirty="0">
              <a:solidFill>
                <a:srgbClr val="000000"/>
              </a:solidFill>
            </a:endParaRPr>
          </a:p>
          <a:p>
            <a:pPr marL="555625" lvl="1" indent="-285750" fontAlgn="t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adekwatna, </a:t>
            </a:r>
          </a:p>
          <a:p>
            <a:pPr marL="555625" lvl="1" indent="-285750" fontAlgn="t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spójna, </a:t>
            </a:r>
          </a:p>
          <a:p>
            <a:pPr marL="555625" lvl="1" indent="-285750" fontAlgn="t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wykonalna</a:t>
            </a:r>
          </a:p>
          <a:p>
            <a:pPr marL="555625" lvl="1" indent="-285750" fontAlgn="t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0000"/>
                </a:solidFill>
              </a:rPr>
              <a:t>uprawdopodabnia realizację celów projektu.</a:t>
            </a:r>
            <a:endParaRPr lang="pl-PL" altLang="pl-PL" sz="1800" b="1" dirty="0">
              <a:solidFill>
                <a:srgbClr val="626769"/>
              </a:solidFill>
              <a:ea typeface="MS PGothic" panose="020B0600070205080204" pitchFamily="34" charset="-128"/>
            </a:endParaRPr>
          </a:p>
          <a:p>
            <a:pPr marL="363537" lvl="1" indent="0" defTabSz="358775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  <a:tabLst>
                <a:tab pos="717550" algn="l"/>
              </a:tabLst>
            </a:pPr>
            <a:r>
              <a:rPr lang="pl-PL" altLang="pl-PL" sz="1700" dirty="0">
                <a:solidFill>
                  <a:srgbClr val="626769"/>
                </a:solidFill>
                <a:ea typeface="MS PGothic" panose="020B0600070205080204" pitchFamily="34" charset="-128"/>
              </a:rPr>
              <a:t>	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9AFB51-2643-4F76-97E9-58C395E165BD}"/>
              </a:ext>
            </a:extLst>
          </p:cNvPr>
          <p:cNvSpPr/>
          <p:nvPr/>
        </p:nvSpPr>
        <p:spPr>
          <a:xfrm>
            <a:off x="2499067" y="1446766"/>
            <a:ext cx="421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0" defTabSz="914400" fontAlgn="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61928"/>
              </a:buClr>
              <a:buSzTx/>
              <a:buNone/>
            </a:pP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Opis </a:t>
            </a:r>
            <a:r>
              <a:rPr lang="pl-PL" altLang="pl-PL" sz="1700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kryterium</a:t>
            </a:r>
            <a:r>
              <a:rPr lang="pl-PL" altLang="pl-PL" b="1" dirty="0">
                <a:solidFill>
                  <a:schemeClr val="tx1">
                    <a:lumMod val="50000"/>
                  </a:schemeClr>
                </a:solidFill>
                <a:ea typeface="MS PGothic" panose="020B0600070205080204" pitchFamily="34" charset="-128"/>
              </a:rPr>
              <a:t> - kluczowe elementy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0DCF4BA-A412-4541-9F9B-91051E8BCBA7}"/>
              </a:ext>
            </a:extLst>
          </p:cNvPr>
          <p:cNvSpPr/>
          <p:nvPr/>
        </p:nvSpPr>
        <p:spPr>
          <a:xfrm>
            <a:off x="1999979" y="4053519"/>
            <a:ext cx="75037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Kryterium jest spełnione, gdy:</a:t>
            </a:r>
          </a:p>
          <a:p>
            <a:pPr algn="just"/>
            <a:endParaRPr lang="pl-PL" sz="10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</a:rPr>
              <a:t> koncepcja uwzględnia wszystkie wymagane etapy i elementy programu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00"/>
                </a:solidFill>
              </a:rPr>
              <a:t>cechuje się adekwatnością, spójnością, wykonalnością w stopniu dobrym, (opisany program posiada nieistotne braki, pozostające bez wpływu na realizację celów projektu)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8D80009-B48F-4A27-A491-EFC5AEF32E59}"/>
              </a:ext>
            </a:extLst>
          </p:cNvPr>
          <p:cNvSpPr/>
          <p:nvPr/>
        </p:nvSpPr>
        <p:spPr>
          <a:xfrm>
            <a:off x="1965250" y="4053519"/>
            <a:ext cx="7538484" cy="16455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23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FB3A5072-2CB9-4F10-BCDB-ECF73E34CAD8}"/>
              </a:ext>
            </a:extLst>
          </p:cNvPr>
          <p:cNvSpPr txBox="1"/>
          <p:nvPr/>
        </p:nvSpPr>
        <p:spPr>
          <a:xfrm>
            <a:off x="9650824" y="6408415"/>
            <a:ext cx="1844813" cy="22629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>
              <a:lnSpc>
                <a:spcPct val="100600"/>
              </a:lnSpc>
              <a:spcBef>
                <a:spcPts val="58"/>
              </a:spcBef>
            </a:pPr>
            <a:r>
              <a:rPr lang="pl-PL" sz="1455" dirty="0">
                <a:solidFill>
                  <a:srgbClr val="860000"/>
                </a:solidFill>
                <a:latin typeface="Novel Pro Light" panose="02000000000000000000" pitchFamily="50" charset="-18"/>
              </a:rPr>
              <a:t> www.parp.gov.pl</a:t>
            </a:r>
            <a:endParaRPr sz="1455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3C58F228-43AD-4107-A095-B89D068F6F3E}"/>
              </a:ext>
            </a:extLst>
          </p:cNvPr>
          <p:cNvSpPr txBox="1">
            <a:spLocks/>
          </p:cNvSpPr>
          <p:nvPr/>
        </p:nvSpPr>
        <p:spPr>
          <a:xfrm>
            <a:off x="1992622" y="-2089820"/>
            <a:ext cx="3419373" cy="29415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82"/>
              </a:spcBef>
            </a:pPr>
            <a:r>
              <a:rPr lang="pl-PL" sz="1698" dirty="0">
                <a:solidFill>
                  <a:schemeClr val="bg1"/>
                </a:solidFill>
                <a:latin typeface="Novel Pro Light" panose="02000000000000000000" pitchFamily="50" charset="-18"/>
                <a:ea typeface="+mj-ea"/>
                <a:cs typeface="Times New Roman"/>
              </a:rPr>
              <a:t>Przykłady wybranych projektów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AA04A98-D161-449F-8F8B-96716FCB4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34" y="406592"/>
            <a:ext cx="1559005" cy="58516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FF3597D-1CE8-43D9-9077-E864170DD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" y="6232791"/>
            <a:ext cx="3722093" cy="508767"/>
          </a:xfrm>
          <a:prstGeom prst="rect">
            <a:avLst/>
          </a:prstGeom>
        </p:spPr>
      </p:pic>
      <p:pic>
        <p:nvPicPr>
          <p:cNvPr id="2050" name="Picture 2" descr="Poland Prize - PARP - Centrum Rozwoju MŚP">
            <a:extLst>
              <a:ext uri="{FF2B5EF4-FFF2-40B4-BE49-F238E27FC236}">
                <a16:creationId xmlns:a16="http://schemas.microsoft.com/office/drawing/2014/main" id="{B09E7841-363E-4DC6-AD92-4B66692B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16" y="355447"/>
            <a:ext cx="2247014" cy="5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B34DB5-E986-4037-9070-8B2EA24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55517"/>
              </p:ext>
            </p:extLst>
          </p:nvPr>
        </p:nvGraphicFramePr>
        <p:xfrm>
          <a:off x="991531" y="1135564"/>
          <a:ext cx="10454515" cy="284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EA8768-746F-43A9-A3F1-016E4CC9A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328361"/>
              </p:ext>
            </p:extLst>
          </p:nvPr>
        </p:nvGraphicFramePr>
        <p:xfrm>
          <a:off x="794970" y="1172905"/>
          <a:ext cx="10601937" cy="49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Nawias klamrowy zamykający 8">
            <a:extLst>
              <a:ext uri="{FF2B5EF4-FFF2-40B4-BE49-F238E27FC236}">
                <a16:creationId xmlns:a16="http://schemas.microsoft.com/office/drawing/2014/main" id="{196E8DB0-DFF3-45E2-A844-7D340B7A264D}"/>
              </a:ext>
            </a:extLst>
          </p:cNvPr>
          <p:cNvSpPr/>
          <p:nvPr/>
        </p:nvSpPr>
        <p:spPr>
          <a:xfrm rot="5400000">
            <a:off x="1791291" y="2365700"/>
            <a:ext cx="405917" cy="2398558"/>
          </a:xfrm>
          <a:prstGeom prst="rightBrace">
            <a:avLst>
              <a:gd name="adj1" fmla="val 0"/>
              <a:gd name="adj2" fmla="val 5098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2000" dirty="0"/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CEC7A002-FF37-4791-A8FC-8FEF81299540}"/>
              </a:ext>
            </a:extLst>
          </p:cNvPr>
          <p:cNvSpPr/>
          <p:nvPr/>
        </p:nvSpPr>
        <p:spPr>
          <a:xfrm rot="5400000">
            <a:off x="9848004" y="2297434"/>
            <a:ext cx="425964" cy="2555141"/>
          </a:xfrm>
          <a:prstGeom prst="rightBrace">
            <a:avLst>
              <a:gd name="adj1" fmla="val 0"/>
              <a:gd name="adj2" fmla="val 50513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Nawias klamrowy zamykający 17">
            <a:extLst>
              <a:ext uri="{FF2B5EF4-FFF2-40B4-BE49-F238E27FC236}">
                <a16:creationId xmlns:a16="http://schemas.microsoft.com/office/drawing/2014/main" id="{AFB96221-3891-4FA0-A552-4F99B8476210}"/>
              </a:ext>
            </a:extLst>
          </p:cNvPr>
          <p:cNvSpPr/>
          <p:nvPr/>
        </p:nvSpPr>
        <p:spPr>
          <a:xfrm rot="5400000">
            <a:off x="5771555" y="957604"/>
            <a:ext cx="378764" cy="5214750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891B1B6-BC5F-4B88-BE4F-454D78710D9C}"/>
              </a:ext>
            </a:extLst>
          </p:cNvPr>
          <p:cNvSpPr txBox="1"/>
          <p:nvPr/>
        </p:nvSpPr>
        <p:spPr>
          <a:xfrm>
            <a:off x="594360" y="3838264"/>
            <a:ext cx="275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koszty operacyjne</a:t>
            </a:r>
          </a:p>
          <a:p>
            <a:pPr algn="ctr"/>
            <a:r>
              <a:rPr lang="pl-PL" sz="1400" b="1" dirty="0">
                <a:solidFill>
                  <a:srgbClr val="000000"/>
                </a:solidFill>
              </a:rPr>
              <a:t>wynagrodzenia + koszty pośrednie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186251A-84AA-4856-8783-9871220AFADD}"/>
              </a:ext>
            </a:extLst>
          </p:cNvPr>
          <p:cNvSpPr txBox="1"/>
          <p:nvPr/>
        </p:nvSpPr>
        <p:spPr>
          <a:xfrm>
            <a:off x="3353562" y="3873396"/>
            <a:ext cx="521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pomoc finansowa udzielona startupom</a:t>
            </a:r>
          </a:p>
          <a:p>
            <a:pPr algn="ctr"/>
            <a:r>
              <a:rPr lang="pl-PL" b="1" dirty="0">
                <a:solidFill>
                  <a:srgbClr val="000000"/>
                </a:solidFill>
              </a:rPr>
              <a:t>(max. 50 tys. zł + max. 250 tys. zł)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D9069C1-9244-4A4F-BC13-E291FFF66B99}"/>
              </a:ext>
            </a:extLst>
          </p:cNvPr>
          <p:cNvSpPr txBox="1"/>
          <p:nvPr/>
        </p:nvSpPr>
        <p:spPr>
          <a:xfrm>
            <a:off x="8617451" y="3912161"/>
            <a:ext cx="2779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koszty operacyjne</a:t>
            </a:r>
          </a:p>
          <a:p>
            <a:pPr algn="ctr"/>
            <a:r>
              <a:rPr lang="pl-PL" sz="1400" b="1" dirty="0">
                <a:solidFill>
                  <a:srgbClr val="000000"/>
                </a:solidFill>
              </a:rPr>
              <a:t>wynagrodzenia + koszty pośrednie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A770C9B0-3726-40C7-9902-1899985C665C}"/>
              </a:ext>
            </a:extLst>
          </p:cNvPr>
          <p:cNvSpPr/>
          <p:nvPr/>
        </p:nvSpPr>
        <p:spPr>
          <a:xfrm>
            <a:off x="997813" y="5261226"/>
            <a:ext cx="10504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co najmniej jedna ścieżka branżowa ze wskazanych obszarów specjalizacji, </a:t>
            </a:r>
          </a:p>
          <a:p>
            <a:pPr algn="ctr"/>
            <a:r>
              <a:rPr lang="pl-PL" b="1" dirty="0">
                <a:solidFill>
                  <a:srgbClr val="000000"/>
                </a:solidFill>
              </a:rPr>
              <a:t>w ramach której akcelerację ukończy min. 30% łącznej liczby startupów biorących udział w akceleracji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07228D97-9DA8-474F-9DA8-8B5083621455}"/>
              </a:ext>
            </a:extLst>
          </p:cNvPr>
          <p:cNvSpPr/>
          <p:nvPr/>
        </p:nvSpPr>
        <p:spPr>
          <a:xfrm>
            <a:off x="1355022" y="5191829"/>
            <a:ext cx="9851730" cy="77172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25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FB3A5072-2CB9-4F10-BCDB-ECF73E34CAD8}"/>
              </a:ext>
            </a:extLst>
          </p:cNvPr>
          <p:cNvSpPr txBox="1"/>
          <p:nvPr/>
        </p:nvSpPr>
        <p:spPr>
          <a:xfrm>
            <a:off x="9650824" y="6408415"/>
            <a:ext cx="1844813" cy="22629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>
              <a:lnSpc>
                <a:spcPct val="100600"/>
              </a:lnSpc>
              <a:spcBef>
                <a:spcPts val="58"/>
              </a:spcBef>
            </a:pPr>
            <a:r>
              <a:rPr lang="pl-PL" sz="1455" dirty="0">
                <a:solidFill>
                  <a:srgbClr val="860000"/>
                </a:solidFill>
                <a:latin typeface="Novel Pro Light" panose="02000000000000000000" pitchFamily="50" charset="-18"/>
              </a:rPr>
              <a:t> www.parp.gov.pl</a:t>
            </a:r>
            <a:endParaRPr sz="1455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3C58F228-43AD-4107-A095-B89D068F6F3E}"/>
              </a:ext>
            </a:extLst>
          </p:cNvPr>
          <p:cNvSpPr txBox="1">
            <a:spLocks/>
          </p:cNvSpPr>
          <p:nvPr/>
        </p:nvSpPr>
        <p:spPr>
          <a:xfrm>
            <a:off x="1992622" y="-2089820"/>
            <a:ext cx="3419373" cy="29415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82"/>
              </a:spcBef>
            </a:pPr>
            <a:r>
              <a:rPr lang="pl-PL" sz="1698" dirty="0">
                <a:solidFill>
                  <a:schemeClr val="bg1"/>
                </a:solidFill>
                <a:latin typeface="Novel Pro Light" panose="02000000000000000000" pitchFamily="50" charset="-18"/>
                <a:ea typeface="+mj-ea"/>
                <a:cs typeface="Times New Roman"/>
              </a:rPr>
              <a:t>Przykłady wybranych projektów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AA04A98-D161-449F-8F8B-96716FCB4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4" y="223291"/>
            <a:ext cx="1559005" cy="58516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FF3597D-1CE8-43D9-9077-E864170DD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" y="6267178"/>
            <a:ext cx="3722093" cy="508767"/>
          </a:xfrm>
          <a:prstGeom prst="rect">
            <a:avLst/>
          </a:prstGeom>
        </p:spPr>
      </p:pic>
      <p:pic>
        <p:nvPicPr>
          <p:cNvPr id="2050" name="Picture 2" descr="Poland Prize - PARP - Centrum Rozwoju MŚP">
            <a:extLst>
              <a:ext uri="{FF2B5EF4-FFF2-40B4-BE49-F238E27FC236}">
                <a16:creationId xmlns:a16="http://schemas.microsoft.com/office/drawing/2014/main" id="{B09E7841-363E-4DC6-AD92-4B66692B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72" y="223291"/>
            <a:ext cx="2247014" cy="5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943B66E-26B6-4870-879B-EF8F8B097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34248"/>
              </p:ext>
            </p:extLst>
          </p:nvPr>
        </p:nvGraphicFramePr>
        <p:xfrm>
          <a:off x="571967" y="1031446"/>
          <a:ext cx="11048065" cy="4973112"/>
        </p:xfrm>
        <a:graphic>
          <a:graphicData uri="http://schemas.openxmlformats.org/drawingml/2006/table">
            <a:tbl>
              <a:tblPr/>
              <a:tblGrid>
                <a:gridCol w="1234421">
                  <a:extLst>
                    <a:ext uri="{9D8B030D-6E8A-4147-A177-3AD203B41FA5}">
                      <a16:colId xmlns:a16="http://schemas.microsoft.com/office/drawing/2014/main" val="2908648064"/>
                    </a:ext>
                  </a:extLst>
                </a:gridCol>
                <a:gridCol w="599576">
                  <a:extLst>
                    <a:ext uri="{9D8B030D-6E8A-4147-A177-3AD203B41FA5}">
                      <a16:colId xmlns:a16="http://schemas.microsoft.com/office/drawing/2014/main" val="910392572"/>
                    </a:ext>
                  </a:extLst>
                </a:gridCol>
                <a:gridCol w="872912">
                  <a:extLst>
                    <a:ext uri="{9D8B030D-6E8A-4147-A177-3AD203B41FA5}">
                      <a16:colId xmlns:a16="http://schemas.microsoft.com/office/drawing/2014/main" val="389032332"/>
                    </a:ext>
                  </a:extLst>
                </a:gridCol>
                <a:gridCol w="749470">
                  <a:extLst>
                    <a:ext uri="{9D8B030D-6E8A-4147-A177-3AD203B41FA5}">
                      <a16:colId xmlns:a16="http://schemas.microsoft.com/office/drawing/2014/main" val="2500703993"/>
                    </a:ext>
                  </a:extLst>
                </a:gridCol>
                <a:gridCol w="687748">
                  <a:extLst>
                    <a:ext uri="{9D8B030D-6E8A-4147-A177-3AD203B41FA5}">
                      <a16:colId xmlns:a16="http://schemas.microsoft.com/office/drawing/2014/main" val="392157037"/>
                    </a:ext>
                  </a:extLst>
                </a:gridCol>
                <a:gridCol w="687748">
                  <a:extLst>
                    <a:ext uri="{9D8B030D-6E8A-4147-A177-3AD203B41FA5}">
                      <a16:colId xmlns:a16="http://schemas.microsoft.com/office/drawing/2014/main" val="2474468716"/>
                    </a:ext>
                  </a:extLst>
                </a:gridCol>
                <a:gridCol w="626028">
                  <a:extLst>
                    <a:ext uri="{9D8B030D-6E8A-4147-A177-3AD203B41FA5}">
                      <a16:colId xmlns:a16="http://schemas.microsoft.com/office/drawing/2014/main" val="3448082100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342880499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1641357689"/>
                    </a:ext>
                  </a:extLst>
                </a:gridCol>
                <a:gridCol w="1234421">
                  <a:extLst>
                    <a:ext uri="{9D8B030D-6E8A-4147-A177-3AD203B41FA5}">
                      <a16:colId xmlns:a16="http://schemas.microsoft.com/office/drawing/2014/main" val="4180273280"/>
                    </a:ext>
                  </a:extLst>
                </a:gridCol>
                <a:gridCol w="1234421">
                  <a:extLst>
                    <a:ext uri="{9D8B030D-6E8A-4147-A177-3AD203B41FA5}">
                      <a16:colId xmlns:a16="http://schemas.microsoft.com/office/drawing/2014/main" val="178628330"/>
                    </a:ext>
                  </a:extLst>
                </a:gridCol>
                <a:gridCol w="899363">
                  <a:extLst>
                    <a:ext uri="{9D8B030D-6E8A-4147-A177-3AD203B41FA5}">
                      <a16:colId xmlns:a16="http://schemas.microsoft.com/office/drawing/2014/main" val="535456512"/>
                    </a:ext>
                  </a:extLst>
                </a:gridCol>
                <a:gridCol w="899363">
                  <a:extLst>
                    <a:ext uri="{9D8B030D-6E8A-4147-A177-3AD203B41FA5}">
                      <a16:colId xmlns:a16="http://schemas.microsoft.com/office/drawing/2014/main" val="190916988"/>
                    </a:ext>
                  </a:extLst>
                </a:gridCol>
              </a:tblGrid>
              <a:tr h="196733">
                <a:tc gridSpan="6"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Szczegółowy budżet Indywidualnego Planu Rozwoju (Soft-landing + Rozwój)</a:t>
                      </a:r>
                    </a:p>
                  </a:txBody>
                  <a:tcPr marL="5067" marR="5067" marT="5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031568"/>
                  </a:ext>
                </a:extLst>
              </a:tr>
              <a:tr h="162423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281015"/>
                  </a:ext>
                </a:extLst>
              </a:tr>
              <a:tr h="2557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 działania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działania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wydatków niezbędnych dla podjęcia działalności biznesowej (</a:t>
                      </a:r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do wyboru</a:t>
                      </a: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wydatku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pomocy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Kwalifikowalność VAT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Jednostka miary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wyboru</a:t>
                      </a: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jednostek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jednostkowa w PLN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całkowite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kwalifikowalne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niekwalifikowalne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Sposób rozeznania rynku i ustalenia liczby jednostek oraz ceny jednostkowej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10031"/>
                  </a:ext>
                </a:extLst>
              </a:tr>
              <a:tr h="4744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pomocy podlegająca rozliczeniu przy pomocy kwoty rozliczeniowej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3485"/>
                  </a:ext>
                </a:extLst>
              </a:tr>
              <a:tr h="3356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- landing </a:t>
                      </a:r>
                      <a:b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b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 nr 0001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141425"/>
                  </a:ext>
                </a:extLst>
              </a:tr>
              <a:tr h="3356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633693"/>
                  </a:ext>
                </a:extLst>
              </a:tr>
              <a:tr h="3413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383876"/>
                  </a:ext>
                </a:extLst>
              </a:tr>
              <a:tr h="2025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371492"/>
                  </a:ext>
                </a:extLst>
              </a:tr>
              <a:tr h="2557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 działania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działania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wydatków niezbędnych dla rozwoju działalności biznesowej (</a:t>
                      </a:r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do wyboru</a:t>
                      </a: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wydatku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pomocy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Kwalifikowalność VAT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Jednostka miary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wyboru</a:t>
                      </a: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jednostek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jednostkowa w PLN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całkowite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kwalifikowalne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niekwalifikowalne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Sposób rozeznania rynku i ustalenia liczby jednostek oraz ceny jednostkowej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50010"/>
                  </a:ext>
                </a:extLst>
              </a:tr>
              <a:tr h="4686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pomocy podlegająca rozliczeniu przy pomocy kwoty rozliczeniowej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261332"/>
                  </a:ext>
                </a:extLst>
              </a:tr>
              <a:tr h="3356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- startup nr 0001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243878"/>
                  </a:ext>
                </a:extLst>
              </a:tr>
              <a:tr h="3356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449142"/>
                  </a:ext>
                </a:extLst>
              </a:tr>
              <a:tr h="3356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59921"/>
                  </a:ext>
                </a:extLst>
              </a:tr>
              <a:tr h="3413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150364"/>
                  </a:ext>
                </a:extLst>
              </a:tr>
              <a:tr h="2025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5067" marR="5067" marT="5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245533"/>
                  </a:ext>
                </a:extLst>
              </a:tr>
              <a:tr h="17358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69467"/>
                  </a:ext>
                </a:extLst>
              </a:tr>
              <a:tr h="21987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5067" marR="5067" marT="5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7" marR="5067" marT="50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01443"/>
                  </a:ext>
                </a:extLst>
              </a:tr>
            </a:tbl>
          </a:graphicData>
        </a:graphic>
      </p:graphicFrame>
      <p:sp>
        <p:nvSpPr>
          <p:cNvPr id="5" name="Owal 4">
            <a:extLst>
              <a:ext uri="{FF2B5EF4-FFF2-40B4-BE49-F238E27FC236}">
                <a16:creationId xmlns:a16="http://schemas.microsoft.com/office/drawing/2014/main" id="{7AF59738-42EC-4C59-88C8-9D0F7858FCB8}"/>
              </a:ext>
            </a:extLst>
          </p:cNvPr>
          <p:cNvSpPr/>
          <p:nvPr/>
        </p:nvSpPr>
        <p:spPr>
          <a:xfrm>
            <a:off x="9246466" y="5656343"/>
            <a:ext cx="1035454" cy="571209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11737581-724C-4016-82D0-BAA822A7C79E}"/>
              </a:ext>
            </a:extLst>
          </p:cNvPr>
          <p:cNvSpPr/>
          <p:nvPr/>
        </p:nvSpPr>
        <p:spPr>
          <a:xfrm>
            <a:off x="5904148" y="6196800"/>
            <a:ext cx="2542622" cy="496799"/>
          </a:xfrm>
          <a:prstGeom prst="wedgeRectCallout">
            <a:avLst>
              <a:gd name="adj1" fmla="val 77214"/>
              <a:gd name="adj2" fmla="val -52536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161735B-3326-4D99-9789-0FC1F9782321}"/>
              </a:ext>
            </a:extLst>
          </p:cNvPr>
          <p:cNvSpPr txBox="1"/>
          <p:nvPr/>
        </p:nvSpPr>
        <p:spPr>
          <a:xfrm>
            <a:off x="5904147" y="6267178"/>
            <a:ext cx="25426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>
                <a:solidFill>
                  <a:srgbClr val="000000"/>
                </a:solidFill>
              </a:rPr>
              <a:t>kwota udzielonego grantu</a:t>
            </a:r>
          </a:p>
        </p:txBody>
      </p:sp>
    </p:spTree>
    <p:extLst>
      <p:ext uri="{BB962C8B-B14F-4D97-AF65-F5344CB8AC3E}">
        <p14:creationId xmlns:p14="http://schemas.microsoft.com/office/powerpoint/2010/main" val="37918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FB3A5072-2CB9-4F10-BCDB-ECF73E34CAD8}"/>
              </a:ext>
            </a:extLst>
          </p:cNvPr>
          <p:cNvSpPr txBox="1"/>
          <p:nvPr/>
        </p:nvSpPr>
        <p:spPr>
          <a:xfrm>
            <a:off x="9650824" y="6408415"/>
            <a:ext cx="1844813" cy="22629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>
              <a:lnSpc>
                <a:spcPct val="100600"/>
              </a:lnSpc>
              <a:spcBef>
                <a:spcPts val="58"/>
              </a:spcBef>
            </a:pPr>
            <a:r>
              <a:rPr lang="pl-PL" sz="1455" dirty="0">
                <a:solidFill>
                  <a:srgbClr val="860000"/>
                </a:solidFill>
                <a:latin typeface="Novel Pro Light" panose="02000000000000000000" pitchFamily="50" charset="-18"/>
              </a:rPr>
              <a:t> www.parp.gov.pl</a:t>
            </a:r>
            <a:endParaRPr sz="1455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3C58F228-43AD-4107-A095-B89D068F6F3E}"/>
              </a:ext>
            </a:extLst>
          </p:cNvPr>
          <p:cNvSpPr txBox="1">
            <a:spLocks/>
          </p:cNvSpPr>
          <p:nvPr/>
        </p:nvSpPr>
        <p:spPr>
          <a:xfrm>
            <a:off x="1992622" y="-2089820"/>
            <a:ext cx="3419373" cy="29415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82"/>
              </a:spcBef>
            </a:pPr>
            <a:r>
              <a:rPr lang="pl-PL" sz="1698" dirty="0">
                <a:solidFill>
                  <a:schemeClr val="bg1"/>
                </a:solidFill>
                <a:latin typeface="Novel Pro Light" panose="02000000000000000000" pitchFamily="50" charset="-18"/>
                <a:ea typeface="+mj-ea"/>
                <a:cs typeface="Times New Roman"/>
              </a:rPr>
              <a:t>Przykłady wybranych projektów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AA04A98-D161-449F-8F8B-96716FCB4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4" y="223291"/>
            <a:ext cx="1559005" cy="58516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FF3597D-1CE8-43D9-9077-E864170DD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" y="6267178"/>
            <a:ext cx="3722093" cy="508767"/>
          </a:xfrm>
          <a:prstGeom prst="rect">
            <a:avLst/>
          </a:prstGeom>
        </p:spPr>
      </p:pic>
      <p:pic>
        <p:nvPicPr>
          <p:cNvPr id="2050" name="Picture 2" descr="Poland Prize - PARP - Centrum Rozwoju MŚP">
            <a:extLst>
              <a:ext uri="{FF2B5EF4-FFF2-40B4-BE49-F238E27FC236}">
                <a16:creationId xmlns:a16="http://schemas.microsoft.com/office/drawing/2014/main" id="{B09E7841-363E-4DC6-AD92-4B66692B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72" y="223291"/>
            <a:ext cx="2247014" cy="5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1188F3B-DC09-4622-A28C-9F0D7F3CB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35416"/>
              </p:ext>
            </p:extLst>
          </p:nvPr>
        </p:nvGraphicFramePr>
        <p:xfrm>
          <a:off x="595687" y="942473"/>
          <a:ext cx="11304439" cy="5324705"/>
        </p:xfrm>
        <a:graphic>
          <a:graphicData uri="http://schemas.openxmlformats.org/drawingml/2006/table">
            <a:tbl>
              <a:tblPr/>
              <a:tblGrid>
                <a:gridCol w="1940737">
                  <a:extLst>
                    <a:ext uri="{9D8B030D-6E8A-4147-A177-3AD203B41FA5}">
                      <a16:colId xmlns:a16="http://schemas.microsoft.com/office/drawing/2014/main" val="1263859558"/>
                    </a:ext>
                  </a:extLst>
                </a:gridCol>
                <a:gridCol w="1147443">
                  <a:extLst>
                    <a:ext uri="{9D8B030D-6E8A-4147-A177-3AD203B41FA5}">
                      <a16:colId xmlns:a16="http://schemas.microsoft.com/office/drawing/2014/main" val="3329790125"/>
                    </a:ext>
                  </a:extLst>
                </a:gridCol>
                <a:gridCol w="1940737">
                  <a:extLst>
                    <a:ext uri="{9D8B030D-6E8A-4147-A177-3AD203B41FA5}">
                      <a16:colId xmlns:a16="http://schemas.microsoft.com/office/drawing/2014/main" val="99443575"/>
                    </a:ext>
                  </a:extLst>
                </a:gridCol>
                <a:gridCol w="1643252">
                  <a:extLst>
                    <a:ext uri="{9D8B030D-6E8A-4147-A177-3AD203B41FA5}">
                      <a16:colId xmlns:a16="http://schemas.microsoft.com/office/drawing/2014/main" val="2726081007"/>
                    </a:ext>
                  </a:extLst>
                </a:gridCol>
                <a:gridCol w="1076613">
                  <a:extLst>
                    <a:ext uri="{9D8B030D-6E8A-4147-A177-3AD203B41FA5}">
                      <a16:colId xmlns:a16="http://schemas.microsoft.com/office/drawing/2014/main" val="1354222715"/>
                    </a:ext>
                  </a:extLst>
                </a:gridCol>
                <a:gridCol w="722464">
                  <a:extLst>
                    <a:ext uri="{9D8B030D-6E8A-4147-A177-3AD203B41FA5}">
                      <a16:colId xmlns:a16="http://schemas.microsoft.com/office/drawing/2014/main" val="688127540"/>
                    </a:ext>
                  </a:extLst>
                </a:gridCol>
                <a:gridCol w="1218273">
                  <a:extLst>
                    <a:ext uri="{9D8B030D-6E8A-4147-A177-3AD203B41FA5}">
                      <a16:colId xmlns:a16="http://schemas.microsoft.com/office/drawing/2014/main" val="1177733336"/>
                    </a:ext>
                  </a:extLst>
                </a:gridCol>
                <a:gridCol w="1515758">
                  <a:extLst>
                    <a:ext uri="{9D8B030D-6E8A-4147-A177-3AD203B41FA5}">
                      <a16:colId xmlns:a16="http://schemas.microsoft.com/office/drawing/2014/main" val="1839089455"/>
                    </a:ext>
                  </a:extLst>
                </a:gridCol>
                <a:gridCol w="99162">
                  <a:extLst>
                    <a:ext uri="{9D8B030D-6E8A-4147-A177-3AD203B41FA5}">
                      <a16:colId xmlns:a16="http://schemas.microsoft.com/office/drawing/2014/main" val="4068227628"/>
                    </a:ext>
                  </a:extLst>
                </a:gridCol>
              </a:tblGrid>
              <a:tr h="2786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Harmonogram Indywidualnego planu rozwoju - startup nr 0001/2020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10041"/>
                  </a:ext>
                </a:extLst>
              </a:tr>
              <a:tr h="26327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991932"/>
                  </a:ext>
                </a:extLst>
              </a:tr>
              <a:tr h="2786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Rozpoczęcie programu: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udzielonej pomocy: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019680"/>
                  </a:ext>
                </a:extLst>
              </a:tr>
              <a:tr h="27864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Zakończenie programu: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99393"/>
                  </a:ext>
                </a:extLst>
              </a:tr>
              <a:tr h="278645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dni programu: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531586"/>
                  </a:ext>
                </a:extLst>
              </a:tr>
              <a:tr h="26327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5606"/>
                  </a:ext>
                </a:extLst>
              </a:tr>
              <a:tr h="26327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941560"/>
                  </a:ext>
                </a:extLst>
              </a:tr>
              <a:tr h="11104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 kamienia milowego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Przewidywana data osiagnięcia kamienia milowego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Wskaźnik kamienia milowego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rozliczeniowa podlegająca wypłacie - </a:t>
                      </a:r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łącznie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w tym kwota rozliczeniowa dla działania Soft - landing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planowanej zaliczki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w tym planowana zaliczka na działania Soft - landing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pozostała kwota rozliczeniowa należna w przypadku osiągnięcia kamienia milowego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793253"/>
                  </a:ext>
                </a:extLst>
              </a:tr>
              <a:tr h="999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 prowadzi działalność gospodarczą w Polsce i rozpoczął współpracę z Partnerem biznesowym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działalność gospodarcza w Polsce potwierdzona wpisem w odpowiednim rejestrze przedsiębiorców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[nie więcej, niż 10 tys. zł]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06044"/>
                  </a:ext>
                </a:extLst>
              </a:tr>
              <a:tr h="7590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pisemne potwierdzenie rozpoczęcia współpracy z Partnerem biznesowym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35739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zł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86369"/>
                  </a:ext>
                </a:extLst>
              </a:tr>
              <a:tr h="26327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24480"/>
                  </a:ext>
                </a:extLst>
              </a:tr>
            </a:tbl>
          </a:graphicData>
        </a:graphic>
      </p:graphicFrame>
      <p:sp>
        <p:nvSpPr>
          <p:cNvPr id="19" name="Owal 18">
            <a:extLst>
              <a:ext uri="{FF2B5EF4-FFF2-40B4-BE49-F238E27FC236}">
                <a16:creationId xmlns:a16="http://schemas.microsoft.com/office/drawing/2014/main" id="{70293CEC-5986-4817-81B2-3A706BE0D294}"/>
              </a:ext>
            </a:extLst>
          </p:cNvPr>
          <p:cNvSpPr/>
          <p:nvPr/>
        </p:nvSpPr>
        <p:spPr>
          <a:xfrm>
            <a:off x="3853668" y="3037240"/>
            <a:ext cx="1632732" cy="783519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334E1D4-CCCB-46F2-811D-8CE502404E6B}"/>
              </a:ext>
            </a:extLst>
          </p:cNvPr>
          <p:cNvSpPr txBox="1"/>
          <p:nvPr/>
        </p:nvSpPr>
        <p:spPr>
          <a:xfrm>
            <a:off x="5486400" y="2443778"/>
            <a:ext cx="2489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>
                <a:solidFill>
                  <a:srgbClr val="000000"/>
                </a:solidFill>
              </a:rPr>
              <a:t>weryfikacja na koniec IPR</a:t>
            </a:r>
          </a:p>
        </p:txBody>
      </p:sp>
      <p:sp>
        <p:nvSpPr>
          <p:cNvPr id="22" name="Dymek mowy: prostokąt 21">
            <a:extLst>
              <a:ext uri="{FF2B5EF4-FFF2-40B4-BE49-F238E27FC236}">
                <a16:creationId xmlns:a16="http://schemas.microsoft.com/office/drawing/2014/main" id="{C92C6388-22BC-48FF-A8BB-A245C2D4E1A1}"/>
              </a:ext>
            </a:extLst>
          </p:cNvPr>
          <p:cNvSpPr/>
          <p:nvPr/>
        </p:nvSpPr>
        <p:spPr>
          <a:xfrm>
            <a:off x="5294376" y="2443778"/>
            <a:ext cx="2672080" cy="438271"/>
          </a:xfrm>
          <a:prstGeom prst="wedgeRectCallout">
            <a:avLst>
              <a:gd name="adj1" fmla="val -45976"/>
              <a:gd name="adj2" fmla="val 100890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8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FB3A5072-2CB9-4F10-BCDB-ECF73E34CAD8}"/>
              </a:ext>
            </a:extLst>
          </p:cNvPr>
          <p:cNvSpPr txBox="1"/>
          <p:nvPr/>
        </p:nvSpPr>
        <p:spPr>
          <a:xfrm>
            <a:off x="9650824" y="6408415"/>
            <a:ext cx="1844813" cy="22629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179055">
              <a:lnSpc>
                <a:spcPct val="100600"/>
              </a:lnSpc>
              <a:spcBef>
                <a:spcPts val="58"/>
              </a:spcBef>
            </a:pPr>
            <a:r>
              <a:rPr lang="pl-PL" sz="1455" dirty="0">
                <a:solidFill>
                  <a:srgbClr val="860000"/>
                </a:solidFill>
                <a:latin typeface="Novel Pro Light" panose="02000000000000000000" pitchFamily="50" charset="-18"/>
              </a:rPr>
              <a:t> www.parp.gov.pl</a:t>
            </a:r>
            <a:endParaRPr sz="1455" dirty="0">
              <a:solidFill>
                <a:srgbClr val="860000"/>
              </a:solidFill>
              <a:latin typeface="Novel Pro Light" panose="02000000000000000000" pitchFamily="50" charset="-18"/>
              <a:cs typeface="Novel Pro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3C58F228-43AD-4107-A095-B89D068F6F3E}"/>
              </a:ext>
            </a:extLst>
          </p:cNvPr>
          <p:cNvSpPr txBox="1">
            <a:spLocks/>
          </p:cNvSpPr>
          <p:nvPr/>
        </p:nvSpPr>
        <p:spPr>
          <a:xfrm>
            <a:off x="1992622" y="-2089820"/>
            <a:ext cx="3419373" cy="29415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82"/>
              </a:spcBef>
            </a:pPr>
            <a:r>
              <a:rPr lang="pl-PL" sz="1698" dirty="0">
                <a:solidFill>
                  <a:schemeClr val="bg1"/>
                </a:solidFill>
                <a:latin typeface="Novel Pro Light" panose="02000000000000000000" pitchFamily="50" charset="-18"/>
                <a:ea typeface="+mj-ea"/>
                <a:cs typeface="Times New Roman"/>
              </a:rPr>
              <a:t>Przykłady wybranych projektów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AA04A98-D161-449F-8F8B-96716FCB4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4" y="223291"/>
            <a:ext cx="1559005" cy="58516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FF3597D-1CE8-43D9-9077-E864170DD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" y="6267178"/>
            <a:ext cx="3722093" cy="508767"/>
          </a:xfrm>
          <a:prstGeom prst="rect">
            <a:avLst/>
          </a:prstGeom>
        </p:spPr>
      </p:pic>
      <p:pic>
        <p:nvPicPr>
          <p:cNvPr id="2050" name="Picture 2" descr="Poland Prize - PARP - Centrum Rozwoju MŚP">
            <a:extLst>
              <a:ext uri="{FF2B5EF4-FFF2-40B4-BE49-F238E27FC236}">
                <a16:creationId xmlns:a16="http://schemas.microsoft.com/office/drawing/2014/main" id="{B09E7841-363E-4DC6-AD92-4B66692B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72" y="223291"/>
            <a:ext cx="2247014" cy="5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C8D9896-C6FB-4B93-9673-7EB6D5B6E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07869"/>
              </p:ext>
            </p:extLst>
          </p:nvPr>
        </p:nvGraphicFramePr>
        <p:xfrm>
          <a:off x="721627" y="964713"/>
          <a:ext cx="10748746" cy="5287439"/>
        </p:xfrm>
        <a:graphic>
          <a:graphicData uri="http://schemas.openxmlformats.org/drawingml/2006/table">
            <a:tbl>
              <a:tblPr/>
              <a:tblGrid>
                <a:gridCol w="958487">
                  <a:extLst>
                    <a:ext uri="{9D8B030D-6E8A-4147-A177-3AD203B41FA5}">
                      <a16:colId xmlns:a16="http://schemas.microsoft.com/office/drawing/2014/main" val="3267253869"/>
                    </a:ext>
                  </a:extLst>
                </a:gridCol>
                <a:gridCol w="674853">
                  <a:extLst>
                    <a:ext uri="{9D8B030D-6E8A-4147-A177-3AD203B41FA5}">
                      <a16:colId xmlns:a16="http://schemas.microsoft.com/office/drawing/2014/main" val="2029495"/>
                    </a:ext>
                  </a:extLst>
                </a:gridCol>
                <a:gridCol w="1271462">
                  <a:extLst>
                    <a:ext uri="{9D8B030D-6E8A-4147-A177-3AD203B41FA5}">
                      <a16:colId xmlns:a16="http://schemas.microsoft.com/office/drawing/2014/main" val="4127812962"/>
                    </a:ext>
                  </a:extLst>
                </a:gridCol>
                <a:gridCol w="909585">
                  <a:extLst>
                    <a:ext uri="{9D8B030D-6E8A-4147-A177-3AD203B41FA5}">
                      <a16:colId xmlns:a16="http://schemas.microsoft.com/office/drawing/2014/main" val="1769435430"/>
                    </a:ext>
                  </a:extLst>
                </a:gridCol>
                <a:gridCol w="713974">
                  <a:extLst>
                    <a:ext uri="{9D8B030D-6E8A-4147-A177-3AD203B41FA5}">
                      <a16:colId xmlns:a16="http://schemas.microsoft.com/office/drawing/2014/main" val="2664739803"/>
                    </a:ext>
                  </a:extLst>
                </a:gridCol>
                <a:gridCol w="713974">
                  <a:extLst>
                    <a:ext uri="{9D8B030D-6E8A-4147-A177-3AD203B41FA5}">
                      <a16:colId xmlns:a16="http://schemas.microsoft.com/office/drawing/2014/main" val="4230158661"/>
                    </a:ext>
                  </a:extLst>
                </a:gridCol>
                <a:gridCol w="606390">
                  <a:extLst>
                    <a:ext uri="{9D8B030D-6E8A-4147-A177-3AD203B41FA5}">
                      <a16:colId xmlns:a16="http://schemas.microsoft.com/office/drawing/2014/main" val="3941314902"/>
                    </a:ext>
                  </a:extLst>
                </a:gridCol>
                <a:gridCol w="469463">
                  <a:extLst>
                    <a:ext uri="{9D8B030D-6E8A-4147-A177-3AD203B41FA5}">
                      <a16:colId xmlns:a16="http://schemas.microsoft.com/office/drawing/2014/main" val="446138048"/>
                    </a:ext>
                  </a:extLst>
                </a:gridCol>
                <a:gridCol w="596610">
                  <a:extLst>
                    <a:ext uri="{9D8B030D-6E8A-4147-A177-3AD203B41FA5}">
                      <a16:colId xmlns:a16="http://schemas.microsoft.com/office/drawing/2014/main" val="1943774575"/>
                    </a:ext>
                  </a:extLst>
                </a:gridCol>
                <a:gridCol w="596610">
                  <a:extLst>
                    <a:ext uri="{9D8B030D-6E8A-4147-A177-3AD203B41FA5}">
                      <a16:colId xmlns:a16="http://schemas.microsoft.com/office/drawing/2014/main" val="3708503006"/>
                    </a:ext>
                  </a:extLst>
                </a:gridCol>
                <a:gridCol w="958487">
                  <a:extLst>
                    <a:ext uri="{9D8B030D-6E8A-4147-A177-3AD203B41FA5}">
                      <a16:colId xmlns:a16="http://schemas.microsoft.com/office/drawing/2014/main" val="2933326441"/>
                    </a:ext>
                  </a:extLst>
                </a:gridCol>
                <a:gridCol w="743316">
                  <a:extLst>
                    <a:ext uri="{9D8B030D-6E8A-4147-A177-3AD203B41FA5}">
                      <a16:colId xmlns:a16="http://schemas.microsoft.com/office/drawing/2014/main" val="3099166608"/>
                    </a:ext>
                  </a:extLst>
                </a:gridCol>
                <a:gridCol w="1535535">
                  <a:extLst>
                    <a:ext uri="{9D8B030D-6E8A-4147-A177-3AD203B41FA5}">
                      <a16:colId xmlns:a16="http://schemas.microsoft.com/office/drawing/2014/main" val="4253528212"/>
                    </a:ext>
                  </a:extLst>
                </a:gridCol>
              </a:tblGrid>
              <a:tr h="15438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510816"/>
                  </a:ext>
                </a:extLst>
              </a:tr>
              <a:tr h="1634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Szczegółowy budżet Indywidualnego planu akceleracji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770720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911266"/>
                  </a:ext>
                </a:extLst>
              </a:tr>
              <a:tr h="270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 działania</a:t>
                      </a:r>
                    </a:p>
                  </a:txBody>
                  <a:tcPr marL="4714" marR="4714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działania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wydatków niezbędnych dla: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walidacji rozwiązania (OT) /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spełnienia warunków Inwestora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do wyboru</a:t>
                      </a: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wydatku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pomocy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Kwalifikowalność VAT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Jednostka miary </a:t>
                      </a:r>
                      <a:b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 wyboru</a:t>
                      </a:r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jednostek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jednostkowa w PLN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całkowite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kwalifikowalne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- wydatki niekwalifikowalne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Sposób rozeznania rynku i ustalenia liczby jednostek oraz ceny jednostkowej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31854"/>
                  </a:ext>
                </a:extLst>
              </a:tr>
              <a:tr h="6276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pomocy podlegająca rozliczeniu przy pomocy kwot rozliczeniowych 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1165"/>
                  </a:ext>
                </a:extLst>
              </a:tr>
              <a:tr h="3268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4" marR="4714" marT="47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Akceleracja </a:t>
                      </a:r>
                      <a:b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b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 nr 0001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486111"/>
                  </a:ext>
                </a:extLst>
              </a:tr>
              <a:tr h="3268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322126"/>
                  </a:ext>
                </a:extLst>
              </a:tr>
              <a:tr h="3268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95344"/>
                  </a:ext>
                </a:extLst>
              </a:tr>
              <a:tr h="3268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841138"/>
                  </a:ext>
                </a:extLst>
              </a:tr>
              <a:tr h="3268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publiczna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03708"/>
                  </a:ext>
                </a:extLst>
              </a:tr>
              <a:tr h="20847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38766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160086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Zatwierdzenie 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34346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Akcelerator / data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87229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04999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………………….. / …..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310512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Partnera biznesowego /  data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974612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82860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………………….. / …..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13175"/>
                  </a:ext>
                </a:extLst>
              </a:tr>
              <a:tr h="262568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Startup (Beneficjent końcowy) / data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597714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26492"/>
                  </a:ext>
                </a:extLst>
              </a:tr>
              <a:tr h="16340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4" marR="4714" marT="471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………………….. / …..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94972"/>
                  </a:ext>
                </a:extLst>
              </a:tr>
              <a:tr h="16903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4" marR="4714" marT="47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25934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DD0B0FF3-87E5-497C-A214-76B6C19D9478}"/>
              </a:ext>
            </a:extLst>
          </p:cNvPr>
          <p:cNvSpPr txBox="1"/>
          <p:nvPr/>
        </p:nvSpPr>
        <p:spPr>
          <a:xfrm>
            <a:off x="828974" y="4744720"/>
            <a:ext cx="688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</a:rPr>
              <a:t>Akceleracja z OT </a:t>
            </a:r>
            <a:r>
              <a:rPr lang="pl-PL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pl-PL" dirty="0">
                <a:solidFill>
                  <a:srgbClr val="000000"/>
                </a:solidFill>
              </a:rPr>
              <a:t>umowa o powierzenie grantu</a:t>
            </a:r>
          </a:p>
          <a:p>
            <a:r>
              <a:rPr lang="pl-PL" dirty="0">
                <a:solidFill>
                  <a:srgbClr val="000000"/>
                </a:solidFill>
              </a:rPr>
              <a:t>Akceleracja z Inwestorem </a:t>
            </a:r>
            <a:r>
              <a:rPr lang="pl-PL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pl-PL" dirty="0">
                <a:solidFill>
                  <a:srgbClr val="000000"/>
                </a:solidFill>
              </a:rPr>
              <a:t> umowa o powierzenie grantu + </a:t>
            </a:r>
            <a:r>
              <a:rPr lang="pl-PL" b="1" i="1" dirty="0">
                <a:solidFill>
                  <a:srgbClr val="000000"/>
                </a:solidFill>
              </a:rPr>
              <a:t>term </a:t>
            </a:r>
            <a:r>
              <a:rPr lang="pl-PL" b="1" i="1" dirty="0" err="1">
                <a:solidFill>
                  <a:srgbClr val="000000"/>
                </a:solidFill>
              </a:rPr>
              <a:t>sheet</a:t>
            </a:r>
            <a:endParaRPr lang="pl-PL" b="1" i="1" dirty="0">
              <a:solidFill>
                <a:srgbClr val="00000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F212F2D-535D-4FA0-AE03-093EF55144E2}"/>
              </a:ext>
            </a:extLst>
          </p:cNvPr>
          <p:cNvSpPr/>
          <p:nvPr/>
        </p:nvSpPr>
        <p:spPr>
          <a:xfrm>
            <a:off x="828974" y="4661485"/>
            <a:ext cx="6882466" cy="8128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8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RP">
      <a:dk1>
        <a:srgbClr val="626769"/>
      </a:dk1>
      <a:lt1>
        <a:srgbClr val="FFFFFF"/>
      </a:lt1>
      <a:dk2>
        <a:srgbClr val="B61928"/>
      </a:dk2>
      <a:lt2>
        <a:srgbClr val="FFFFFF"/>
      </a:lt2>
      <a:accent1>
        <a:srgbClr val="B61928"/>
      </a:accent1>
      <a:accent2>
        <a:srgbClr val="E95F6C"/>
      </a:accent2>
      <a:accent3>
        <a:srgbClr val="626769"/>
      </a:accent3>
      <a:accent4>
        <a:srgbClr val="9FA4A6"/>
      </a:accent4>
      <a:accent5>
        <a:srgbClr val="FFC000"/>
      </a:accent5>
      <a:accent6>
        <a:srgbClr val="3D83B3"/>
      </a:accent6>
      <a:hlink>
        <a:srgbClr val="B61928"/>
      </a:hlink>
      <a:folHlink>
        <a:srgbClr val="7F7F7F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19487</TotalTime>
  <Words>2214</Words>
  <Application>Microsoft Office PowerPoint</Application>
  <PresentationFormat>Panoramiczny</PresentationFormat>
  <Paragraphs>654</Paragraphs>
  <Slides>18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Novel Pro</vt:lpstr>
      <vt:lpstr>Novel Pro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j.grzybowska@poczta.fm</dc:creator>
  <cp:lastModifiedBy>Seniuk Marcin</cp:lastModifiedBy>
  <cp:revision>442</cp:revision>
  <dcterms:created xsi:type="dcterms:W3CDTF">2017-01-17T17:37:53Z</dcterms:created>
  <dcterms:modified xsi:type="dcterms:W3CDTF">2020-11-25T09:35:00Z</dcterms:modified>
</cp:coreProperties>
</file>